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9" r:id="rId4"/>
    <p:sldId id="264" r:id="rId5"/>
    <p:sldId id="270" r:id="rId6"/>
    <p:sldId id="272" r:id="rId7"/>
    <p:sldId id="273" r:id="rId8"/>
    <p:sldId id="274" r:id="rId9"/>
    <p:sldId id="275" r:id="rId10"/>
    <p:sldId id="319" r:id="rId11"/>
    <p:sldId id="320" r:id="rId12"/>
    <p:sldId id="260" r:id="rId13"/>
    <p:sldId id="307" r:id="rId14"/>
    <p:sldId id="321" r:id="rId15"/>
    <p:sldId id="261" r:id="rId16"/>
    <p:sldId id="308" r:id="rId17"/>
    <p:sldId id="310" r:id="rId18"/>
    <p:sldId id="309" r:id="rId19"/>
    <p:sldId id="316" r:id="rId20"/>
    <p:sldId id="312" r:id="rId21"/>
    <p:sldId id="313" r:id="rId22"/>
    <p:sldId id="314" r:id="rId23"/>
    <p:sldId id="298" r:id="rId24"/>
    <p:sldId id="315" r:id="rId25"/>
    <p:sldId id="263" r:id="rId26"/>
    <p:sldId id="317" r:id="rId27"/>
    <p:sldId id="318" r:id="rId28"/>
    <p:sldId id="271" r:id="rId29"/>
    <p:sldId id="287" r:id="rId30"/>
    <p:sldId id="305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CC"/>
    <a:srgbClr val="FF9933"/>
    <a:srgbClr val="FFCC00"/>
    <a:srgbClr val="9933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64" autoAdjust="0"/>
  </p:normalViewPr>
  <p:slideViewPr>
    <p:cSldViewPr>
      <p:cViewPr varScale="1">
        <p:scale>
          <a:sx n="65" d="100"/>
          <a:sy n="65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CB278AD-FA66-4A59-B1A6-29AC21F77C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1BCB-8D06-463D-8D00-7AC6BF8CB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53EBDD1-23BF-4A46-A7D4-5566FA7F53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9DB0685-4540-422E-8C4C-45A86262E9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399A641-88E0-4B51-A8BE-2E60057648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5ACF-D8E9-4247-9B79-85C50AF816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9243DE4-07BF-445A-9AA1-564C2F7D9E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A3AB7D7-6948-4497-B5E1-907E0B5DAC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FCE56D-DB90-4AD2-B503-477BA8D31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2D6A7B1-3986-4A38-A13E-3109074B79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6B5A534-BF9D-40BE-8774-458F34E8BA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4B72450-9544-48C4-B828-D66EFC326B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helpmammy.ru/text-images/206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g-fotki.yandex.ru/get/3305/m2oo7.0/0_22f55_6059b741_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img.labirint.ru/images/comments_pic/1021/01labsdnb127500369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helpmammy.ru/text-images/206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elpmammy.ru/text-images/206.jpg" TargetMode="External"/><Relationship Id="rId13" Type="http://schemas.openxmlformats.org/officeDocument/2006/relationships/image" Target="../media/image12.jpeg"/><Relationship Id="rId18" Type="http://schemas.openxmlformats.org/officeDocument/2006/relationships/hyperlink" Target="http://bouquiniste.appee.ru/media/cardim926.jpg" TargetMode="External"/><Relationship Id="rId3" Type="http://schemas.openxmlformats.org/officeDocument/2006/relationships/image" Target="../media/image8.jpeg"/><Relationship Id="rId21" Type="http://schemas.openxmlformats.org/officeDocument/2006/relationships/image" Target="../media/image16.jpeg"/><Relationship Id="rId7" Type="http://schemas.openxmlformats.org/officeDocument/2006/relationships/image" Target="../media/image10.jpeg"/><Relationship Id="rId12" Type="http://schemas.openxmlformats.org/officeDocument/2006/relationships/hyperlink" Target="http://alexgetti.narod.ru/imga055.jpg" TargetMode="External"/><Relationship Id="rId17" Type="http://schemas.openxmlformats.org/officeDocument/2006/relationships/image" Target="../media/image14.jpeg"/><Relationship Id="rId2" Type="http://schemas.openxmlformats.org/officeDocument/2006/relationships/hyperlink" Target="http://img-fotki.yandex.ru/get/3305/m2oo7.0/0_22f55_6059b741_L" TargetMode="External"/><Relationship Id="rId16" Type="http://schemas.openxmlformats.org/officeDocument/2006/relationships/hyperlink" Target="http://www.bookarchive.ru/uploads/posts/1252243351_1.jpg" TargetMode="External"/><Relationship Id="rId20" Type="http://schemas.openxmlformats.org/officeDocument/2006/relationships/hyperlink" Target="http://lib.rus.ec/i/58/109258/cove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ooksiti.net.ru/books/817375.jpg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9.jpeg"/><Relationship Id="rId15" Type="http://schemas.openxmlformats.org/officeDocument/2006/relationships/image" Target="../media/image13.jpeg"/><Relationship Id="rId10" Type="http://schemas.openxmlformats.org/officeDocument/2006/relationships/hyperlink" Target="http://www.bookin.org.ru/book/62260.jpg" TargetMode="External"/><Relationship Id="rId19" Type="http://schemas.openxmlformats.org/officeDocument/2006/relationships/image" Target="../media/image15.jpeg"/><Relationship Id="rId4" Type="http://schemas.openxmlformats.org/officeDocument/2006/relationships/hyperlink" Target="http://www.char.ru/books/p606150.jpg" TargetMode="External"/><Relationship Id="rId9" Type="http://schemas.openxmlformats.org/officeDocument/2006/relationships/image" Target="../media/image3.jpeg"/><Relationship Id="rId14" Type="http://schemas.openxmlformats.org/officeDocument/2006/relationships/hyperlink" Target="http://covers.cnt.itdelo.com/a/as/ast/ast949693big.jpg" TargetMode="External"/><Relationship Id="rId22" Type="http://schemas.openxmlformats.org/officeDocument/2006/relationships/image" Target="../media/image1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900igr.net/datai/literatura/Marshak/0008-013-Marshak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bm.img.com.ua/dnevnik/photo/3368145/62/24362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g0.liveinternet.ru/images/attach/c/1/54/563/54563544_2891g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electrovenik.ru/gallery/Utyug-TEFAL-FV-2115_STY1ODk5VGk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static.diary.ru/userdir/6/6/1/3/661373/32858111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s46.radikal.ru/i111/1008/43/2c3233c3e331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43504" y="3357562"/>
            <a:ext cx="3676646" cy="2714644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/>
            </a:r>
            <a:br>
              <a:rPr lang="ru-RU" sz="4800" b="1" dirty="0" smtClean="0">
                <a:solidFill>
                  <a:srgbClr val="000099"/>
                </a:solidFill>
              </a:rPr>
            </a:br>
            <a:r>
              <a:rPr lang="ru-RU" sz="4800" b="1" dirty="0" smtClean="0">
                <a:solidFill>
                  <a:srgbClr val="000099"/>
                </a:solidFill>
              </a:rPr>
              <a:t/>
            </a:r>
            <a:br>
              <a:rPr lang="ru-RU" sz="4800" b="1" dirty="0" smtClean="0">
                <a:solidFill>
                  <a:srgbClr val="000099"/>
                </a:solidFill>
              </a:rPr>
            </a:br>
            <a:r>
              <a:rPr lang="ru-RU" sz="4800" b="1" dirty="0" smtClean="0">
                <a:solidFill>
                  <a:srgbClr val="000099"/>
                </a:solidFill>
              </a:rPr>
              <a:t/>
            </a:r>
            <a:br>
              <a:rPr lang="ru-RU" sz="4800" b="1" dirty="0" smtClean="0">
                <a:solidFill>
                  <a:srgbClr val="000099"/>
                </a:solidFill>
              </a:rPr>
            </a:br>
            <a:r>
              <a:rPr lang="ru-RU" sz="4800" b="1" dirty="0" smtClean="0">
                <a:solidFill>
                  <a:srgbClr val="000099"/>
                </a:solidFill>
              </a:rPr>
              <a:t/>
            </a:r>
            <a:br>
              <a:rPr lang="ru-RU" sz="4800" b="1" dirty="0" smtClean="0">
                <a:solidFill>
                  <a:srgbClr val="000099"/>
                </a:solidFill>
              </a:rPr>
            </a:br>
            <a:r>
              <a:rPr lang="ru-RU" sz="4800" b="1" dirty="0" smtClean="0">
                <a:solidFill>
                  <a:srgbClr val="000099"/>
                </a:solidFill>
              </a:rPr>
              <a:t>Самуил</a:t>
            </a:r>
            <a:r>
              <a:rPr lang="ru-RU" sz="4800" b="1" dirty="0">
                <a:solidFill>
                  <a:srgbClr val="000099"/>
                </a:solidFill>
              </a:rPr>
              <a:t/>
            </a:r>
            <a:br>
              <a:rPr lang="ru-RU" sz="4800" b="1" dirty="0">
                <a:solidFill>
                  <a:srgbClr val="000099"/>
                </a:solidFill>
              </a:rPr>
            </a:br>
            <a:r>
              <a:rPr lang="ru-RU" sz="4800" b="1" dirty="0">
                <a:solidFill>
                  <a:srgbClr val="000099"/>
                </a:solidFill>
              </a:rPr>
              <a:t>Яковлевич</a:t>
            </a:r>
            <a:br>
              <a:rPr lang="ru-RU" sz="4800" b="1" dirty="0">
                <a:solidFill>
                  <a:srgbClr val="000099"/>
                </a:solidFill>
              </a:rPr>
            </a:br>
            <a:r>
              <a:rPr lang="ru-RU" sz="4800" b="1" dirty="0">
                <a:solidFill>
                  <a:srgbClr val="000099"/>
                </a:solidFill>
              </a:rPr>
              <a:t>Маршак - детям!</a:t>
            </a:r>
          </a:p>
        </p:txBody>
      </p:sp>
      <p:pic>
        <p:nvPicPr>
          <p:cNvPr id="2053" name="Picture 5" descr="Картинка 22 из 1306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04"/>
            <a:ext cx="4241805" cy="56190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33CC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2" descr="D:\Картинки\школьные\прозрачные\0_4e758_afaa08d8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3" y="298767"/>
            <a:ext cx="2827431" cy="2630168"/>
          </a:xfrm>
          <a:prstGeom prst="rect">
            <a:avLst/>
          </a:prstGeom>
          <a:ln w="76200" cap="sq">
            <a:solidFill>
              <a:srgbClr val="0033C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33CC"/>
                </a:solidFill>
              </a:rPr>
              <a:t>Загадки С.Я. Маршака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928802"/>
            <a:ext cx="5127504" cy="378621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ru-RU" sz="2800" b="1" dirty="0" smtClean="0"/>
              <a:t>Под Новый год пришел он в дом</a:t>
            </a:r>
            <a:br>
              <a:rPr lang="ru-RU" sz="2800" b="1" dirty="0" smtClean="0"/>
            </a:br>
            <a:r>
              <a:rPr lang="ru-RU" sz="2800" b="1" dirty="0" smtClean="0"/>
              <a:t>Таким румяным толстяком.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Но с каждым днем терял он вес</a:t>
            </a:r>
            <a:br>
              <a:rPr lang="ru-RU" sz="2800" b="1" dirty="0" smtClean="0"/>
            </a:br>
            <a:r>
              <a:rPr lang="ru-RU" sz="2800" b="1" dirty="0" smtClean="0"/>
              <a:t>И наконец совсем исчез.</a:t>
            </a:r>
            <a:r>
              <a:rPr lang="ru-RU" sz="2800" dirty="0" smtClean="0"/>
              <a:t> </a:t>
            </a:r>
          </a:p>
          <a:p>
            <a:endParaRPr lang="ru-RU" dirty="0"/>
          </a:p>
        </p:txBody>
      </p:sp>
      <p:pic>
        <p:nvPicPr>
          <p:cNvPr id="4" name="Picture 7" descr="http://images01.olx.com.ua/ui/5/92/89/1267975120_78918389_1--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4223" y="1214422"/>
            <a:ext cx="3719777" cy="4000528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5572132" y="5429264"/>
            <a:ext cx="292895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+mn-lt"/>
              </a:rPr>
              <a:t>Календарь</a:t>
            </a:r>
            <a:endParaRPr lang="ru-RU" sz="3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357298"/>
            <a:ext cx="4627438" cy="4741750"/>
          </a:xfrm>
        </p:spPr>
        <p:txBody>
          <a:bodyPr/>
          <a:lstStyle/>
          <a:p>
            <a:r>
              <a:rPr lang="ru-RU" sz="2800" b="1" dirty="0" smtClean="0"/>
              <a:t>Мы ходим ночью, </a:t>
            </a:r>
            <a:br>
              <a:rPr lang="ru-RU" sz="2800" b="1" dirty="0" smtClean="0"/>
            </a:br>
            <a:r>
              <a:rPr lang="ru-RU" sz="2800" b="1" dirty="0" smtClean="0"/>
              <a:t>Ходим днём, </a:t>
            </a:r>
            <a:br>
              <a:rPr lang="ru-RU" sz="2800" b="1" dirty="0" smtClean="0"/>
            </a:br>
            <a:r>
              <a:rPr lang="ru-RU" sz="2800" b="1" dirty="0" smtClean="0"/>
              <a:t>Но никуда мы не уйдём. </a:t>
            </a:r>
            <a:br>
              <a:rPr lang="ru-RU" sz="2800" b="1" dirty="0" smtClean="0"/>
            </a:br>
            <a:r>
              <a:rPr lang="ru-RU" sz="2800" b="1" dirty="0" smtClean="0"/>
              <a:t>Мы бьём исправно </a:t>
            </a:r>
            <a:br>
              <a:rPr lang="ru-RU" sz="2800" b="1" dirty="0" smtClean="0"/>
            </a:br>
            <a:r>
              <a:rPr lang="ru-RU" sz="2800" b="1" dirty="0" smtClean="0"/>
              <a:t>Каждый час, </a:t>
            </a:r>
            <a:br>
              <a:rPr lang="ru-RU" sz="2800" b="1" dirty="0" smtClean="0"/>
            </a:br>
            <a:r>
              <a:rPr lang="ru-RU" sz="2800" b="1" dirty="0" smtClean="0"/>
              <a:t>А вы, друзья,</a:t>
            </a:r>
            <a:br>
              <a:rPr lang="ru-RU" sz="2800" b="1" dirty="0" smtClean="0"/>
            </a:br>
            <a:r>
              <a:rPr lang="ru-RU" sz="2800" b="1" dirty="0" smtClean="0"/>
              <a:t>Не бейте нас!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6" descr="j02341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00562" y="214290"/>
            <a:ext cx="4108772" cy="43688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00694" y="5000636"/>
            <a:ext cx="235745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+mn-lt"/>
              </a:rPr>
              <a:t>Часы</a:t>
            </a:r>
            <a:endParaRPr lang="ru-RU" sz="4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651500" y="836613"/>
            <a:ext cx="3035300" cy="581025"/>
          </a:xfrm>
        </p:spPr>
        <p:txBody>
          <a:bodyPr>
            <a:normAutofit fontScale="90000"/>
          </a:bodyPr>
          <a:lstStyle/>
          <a:p>
            <a:endParaRPr lang="ru-RU" sz="400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116013" y="260350"/>
            <a:ext cx="6265862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i="1">
                <a:solidFill>
                  <a:srgbClr val="000099"/>
                </a:solidFill>
              </a:rPr>
              <a:t>Вот какой рассеянный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4211638" y="1125538"/>
            <a:ext cx="4537075" cy="525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/>
              <a:t>Жил человек рассеянный</a:t>
            </a:r>
            <a:br>
              <a:rPr lang="ru-RU" sz="2800" b="1" dirty="0"/>
            </a:br>
            <a:r>
              <a:rPr lang="ru-RU" sz="2800" b="1" dirty="0"/>
              <a:t>На улице </a:t>
            </a:r>
            <a:r>
              <a:rPr lang="ru-RU" sz="2800" b="1" dirty="0" err="1"/>
              <a:t>Бассейной</a:t>
            </a:r>
            <a:r>
              <a:rPr lang="ru-RU" sz="2800" b="1" dirty="0"/>
              <a:t>.</a:t>
            </a:r>
            <a:br>
              <a:rPr lang="ru-RU" sz="2800" b="1" dirty="0"/>
            </a:br>
            <a:r>
              <a:rPr lang="ru-RU" sz="2800" b="1" dirty="0"/>
              <a:t>Сел он утром на кровать,</a:t>
            </a:r>
            <a:br>
              <a:rPr lang="ru-RU" sz="2800" b="1" dirty="0"/>
            </a:br>
            <a:r>
              <a:rPr lang="ru-RU" sz="2800" b="1" dirty="0"/>
              <a:t>Стал рубашку надевать,</a:t>
            </a:r>
            <a:br>
              <a:rPr lang="ru-RU" sz="2800" b="1" dirty="0"/>
            </a:br>
            <a:r>
              <a:rPr lang="ru-RU" sz="2800" b="1" dirty="0"/>
              <a:t>В рукава просунул руки -</a:t>
            </a:r>
            <a:br>
              <a:rPr lang="ru-RU" sz="2800" b="1" dirty="0"/>
            </a:br>
            <a:r>
              <a:rPr lang="ru-RU" sz="2800" b="1" dirty="0"/>
              <a:t>Оказалось, это брюки.</a:t>
            </a:r>
            <a:br>
              <a:rPr lang="ru-RU" sz="2800" b="1" dirty="0"/>
            </a:br>
            <a:r>
              <a:rPr lang="ru-RU" sz="2800" b="1" dirty="0"/>
              <a:t>Вот какой рассеянный</a:t>
            </a:r>
            <a:br>
              <a:rPr lang="ru-RU" sz="2800" b="1" dirty="0"/>
            </a:br>
            <a:r>
              <a:rPr lang="ru-RU" sz="2800" b="1" dirty="0"/>
              <a:t>С улицы </a:t>
            </a:r>
            <a:r>
              <a:rPr lang="ru-RU" sz="2800" b="1" dirty="0" err="1"/>
              <a:t>Бассейной</a:t>
            </a:r>
            <a:r>
              <a:rPr lang="ru-RU" sz="2800" b="1" dirty="0"/>
              <a:t>!</a:t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6152" name="Picture 8" descr="imgu3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36957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Котята карусель</a:t>
            </a:r>
            <a:endParaRPr lang="ru-RU" dirty="0"/>
          </a:p>
        </p:txBody>
      </p:sp>
      <p:pic>
        <p:nvPicPr>
          <p:cNvPr id="1027" name="Picture 3" descr="C:\Users\Виорика\Desktop\kotiat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85728"/>
            <a:ext cx="5701424" cy="63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</a:rPr>
              <a:t>Карусели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1027" name="Picture 3" descr="C:\Users\Виорика\Desktop\МАРШАК\12857170-Дети-играют-на-карусели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0"/>
            <a:ext cx="6843734" cy="6843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276600" y="333375"/>
            <a:ext cx="2376488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/>
          </a:p>
          <a:p>
            <a:pPr algn="ctr"/>
            <a:endParaRPr lang="ru-RU" b="1"/>
          </a:p>
          <a:p>
            <a:pPr algn="ctr"/>
            <a:r>
              <a:rPr lang="ru-RU" sz="3200" b="1">
                <a:solidFill>
                  <a:srgbClr val="0033CC"/>
                </a:solidFill>
              </a:rPr>
              <a:t>Багаж.</a:t>
            </a:r>
            <a:br>
              <a:rPr lang="ru-RU" sz="3200" b="1">
                <a:solidFill>
                  <a:srgbClr val="0033CC"/>
                </a:solidFill>
              </a:rPr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643050"/>
            <a:ext cx="553481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85720" y="1643050"/>
            <a:ext cx="4103688" cy="46085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/>
              <a:t>Дама сдавала в багаж</a:t>
            </a:r>
            <a:br>
              <a:rPr lang="ru-RU" sz="2400" dirty="0"/>
            </a:br>
            <a:r>
              <a:rPr lang="ru-RU" sz="2400" dirty="0"/>
              <a:t>Диван,</a:t>
            </a:r>
            <a:br>
              <a:rPr lang="ru-RU" sz="2400" dirty="0"/>
            </a:br>
            <a:r>
              <a:rPr lang="ru-RU" sz="2400" dirty="0"/>
              <a:t>Чемодан,</a:t>
            </a:r>
            <a:br>
              <a:rPr lang="ru-RU" sz="2400" dirty="0"/>
            </a:br>
            <a:r>
              <a:rPr lang="ru-RU" sz="2400" dirty="0"/>
              <a:t>Саквояж,</a:t>
            </a:r>
            <a:br>
              <a:rPr lang="ru-RU" sz="2400" dirty="0"/>
            </a:br>
            <a:r>
              <a:rPr lang="ru-RU" sz="2400" dirty="0"/>
              <a:t>Картину,</a:t>
            </a:r>
            <a:br>
              <a:rPr lang="ru-RU" sz="2400" dirty="0"/>
            </a:br>
            <a:r>
              <a:rPr lang="ru-RU" sz="2400" dirty="0"/>
              <a:t>Корзину,</a:t>
            </a:r>
            <a:br>
              <a:rPr lang="ru-RU" sz="2400" dirty="0"/>
            </a:br>
            <a:r>
              <a:rPr lang="ru-RU" sz="2400" dirty="0"/>
              <a:t>Картонку</a:t>
            </a:r>
            <a:br>
              <a:rPr lang="ru-RU" sz="2400" dirty="0"/>
            </a:br>
            <a:r>
              <a:rPr lang="ru-RU" sz="2400" dirty="0"/>
              <a:t>И маленькую собачонку...</a:t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Виорика\Desktop\МАРШАК\IMG_20160128_21085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r="79397"/>
          <a:stretch>
            <a:fillRect/>
          </a:stretch>
        </p:blipFill>
        <p:spPr bwMode="auto">
          <a:xfrm>
            <a:off x="1785918" y="285728"/>
            <a:ext cx="1357322" cy="6324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339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85942" y="0"/>
            <a:ext cx="635795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3414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285728"/>
            <a:ext cx="4767594" cy="6196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04_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08827" y="0"/>
            <a:ext cx="5034456" cy="6643710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>
                <a:solidFill>
                  <a:srgbClr val="0033CC"/>
                </a:solidFill>
              </a:rPr>
              <a:t>Из биографии С.Я. Маршака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708400" y="1341438"/>
            <a:ext cx="4978400" cy="49672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dirty="0"/>
              <a:t>         </a:t>
            </a:r>
            <a:r>
              <a:rPr lang="ru-RU" sz="2800" b="1" dirty="0"/>
              <a:t>Самуил Яковлевич Маршак родился 3 ноября 1887 года в Воронеже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14341" name="Picture 5" descr="marshak-2_orig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3228975" cy="4762500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143248"/>
            <a:ext cx="1714512" cy="2486042"/>
          </a:xfrm>
          <a:prstGeom prst="rect">
            <a:avLst/>
          </a:prstGeom>
          <a:noFill/>
        </p:spPr>
      </p:pic>
      <p:pic>
        <p:nvPicPr>
          <p:cNvPr id="8" name="Picture 3" descr="C:\Documents and Settings\Admin\Рабочий стол\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143248"/>
            <a:ext cx="1720909" cy="2385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i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215074" y="1643050"/>
            <a:ext cx="2714644" cy="4195359"/>
          </a:xfrm>
          <a:prstGeom prst="rect">
            <a:avLst/>
          </a:prstGeom>
        </p:spPr>
      </p:pic>
      <p:pic>
        <p:nvPicPr>
          <p:cNvPr id="5" name="Рисунок 4" descr="GRD_PoM_GA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500042"/>
            <a:ext cx="3361720" cy="2971802"/>
          </a:xfrm>
          <a:prstGeom prst="rect">
            <a:avLst/>
          </a:prstGeom>
        </p:spPr>
      </p:pic>
      <p:pic>
        <p:nvPicPr>
          <p:cNvPr id="6" name="Рисунок 5" descr="ce57dceccdf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2928934"/>
            <a:ext cx="3667972" cy="2659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Картинка 159 из 3065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42852"/>
            <a:ext cx="5803692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Виорика\Desktop\МАРШАК\IMG_20160128_210850.jpg"/>
          <p:cNvPicPr>
            <a:picLocks noChangeAspect="1" noChangeArrowheads="1"/>
          </p:cNvPicPr>
          <p:nvPr/>
        </p:nvPicPr>
        <p:blipFill>
          <a:blip r:embed="rId2" cstate="print"/>
          <a:srcRect r="79397"/>
          <a:stretch>
            <a:fillRect/>
          </a:stretch>
        </p:blipFill>
        <p:spPr bwMode="auto">
          <a:xfrm>
            <a:off x="1785918" y="285728"/>
            <a:ext cx="1357322" cy="6324577"/>
          </a:xfrm>
          <a:prstGeom prst="rect">
            <a:avLst/>
          </a:prstGeom>
          <a:noFill/>
        </p:spPr>
      </p:pic>
      <p:pic>
        <p:nvPicPr>
          <p:cNvPr id="3074" name="Picture 2" descr="C:\Users\Виорика\Desktop\МАРШАК\IMG_20160128_21085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r="49913"/>
          <a:stretch>
            <a:fillRect/>
          </a:stretch>
        </p:blipFill>
        <p:spPr bwMode="auto">
          <a:xfrm>
            <a:off x="1785918" y="0"/>
            <a:ext cx="3429024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Картинка 1 из 2937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63830"/>
          <a:stretch>
            <a:fillRect/>
          </a:stretch>
        </p:blipFill>
        <p:spPr bwMode="auto">
          <a:xfrm>
            <a:off x="2857488" y="285728"/>
            <a:ext cx="3029260" cy="6300343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1027" name="Picture 3" descr="C:\Users\Виорика\Desktop\МАРШАК\8551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14290"/>
            <a:ext cx="3939457" cy="6429420"/>
          </a:xfrm>
          <a:prstGeom prst="rect">
            <a:avLst/>
          </a:prstGeom>
          <a:noFill/>
        </p:spPr>
      </p:pic>
      <p:pic>
        <p:nvPicPr>
          <p:cNvPr id="7" name="Picture 10" descr="Картинка 1 из 2937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2892" t="4038" r="34368" b="21104"/>
          <a:stretch>
            <a:fillRect/>
          </a:stretch>
        </p:blipFill>
        <p:spPr bwMode="auto">
          <a:xfrm>
            <a:off x="2714612" y="214290"/>
            <a:ext cx="3714775" cy="6357982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Виорика\Desktop\МАРШАК\ca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28"/>
            <a:ext cx="7579452" cy="5742009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иорика\Desktop\МАРШАК\ZHila-bla-devochka.-Kak-ee-zvali.-Kto-znal-tot-i-zv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42918"/>
            <a:ext cx="7896647" cy="5696501"/>
          </a:xfrm>
          <a:prstGeom prst="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Виорика\Desktop\МАРШАК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28603"/>
            <a:ext cx="4967917" cy="5800379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Виорика\Desktop\МАРШАК\IMG_20160128_210850.jpg"/>
          <p:cNvPicPr>
            <a:picLocks noChangeAspect="1" noChangeArrowheads="1"/>
          </p:cNvPicPr>
          <p:nvPr/>
        </p:nvPicPr>
        <p:blipFill>
          <a:blip r:embed="rId2" cstate="print"/>
          <a:srcRect r="49913"/>
          <a:stretch>
            <a:fillRect/>
          </a:stretch>
        </p:blipFill>
        <p:spPr bwMode="auto">
          <a:xfrm>
            <a:off x="1142976" y="0"/>
            <a:ext cx="3429024" cy="6572272"/>
          </a:xfrm>
          <a:prstGeom prst="rect">
            <a:avLst/>
          </a:prstGeom>
          <a:noFill/>
        </p:spPr>
      </p:pic>
      <p:pic>
        <p:nvPicPr>
          <p:cNvPr id="4098" name="Picture 2" descr="C:\Users\Виорика\Desktop\МАРШАК\IMG_20160128_21085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0"/>
            <a:ext cx="7025634" cy="6744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>
                <a:solidFill>
                  <a:srgbClr val="0033CC"/>
                </a:solidFill>
              </a:rPr>
              <a:t>Из биографии С.Я. Маршака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635375" y="1600200"/>
            <a:ext cx="5184775" cy="4708525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ru-RU" sz="2800" dirty="0"/>
              <a:t> </a:t>
            </a:r>
            <a:r>
              <a:rPr lang="ru-RU" sz="2800" dirty="0" smtClean="0"/>
              <a:t>После окончания школы Самуил уехал учиться в университет в Лондон, в Англию. Во время каникул, много путешествовал пешком по Англии, слушая английские песенки, прибаутки. Мы с вами не смогли бы их прочитать, потому что еще не знаем английского языка. Но Маршак перевел их для нас на русский язык</a:t>
            </a:r>
            <a:endParaRPr lang="ru-RU" sz="2800" b="1" dirty="0"/>
          </a:p>
        </p:txBody>
      </p:sp>
      <p:pic>
        <p:nvPicPr>
          <p:cNvPr id="9" name="Picture 6" descr="C:\Documents and Settings\Admin\Рабочий стол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1785950" cy="2252733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</p:pic>
      <p:pic>
        <p:nvPicPr>
          <p:cNvPr id="8" name="Рисунок 7" descr="oz1196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3071810"/>
            <a:ext cx="2428892" cy="3194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5795963" y="4221163"/>
            <a:ext cx="3095625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 b="1" i="1"/>
          </a:p>
          <a:p>
            <a:pPr algn="ctr"/>
            <a:r>
              <a:rPr lang="ru-RU" sz="2400" b="1" i="1"/>
              <a:t>Самуил Маршак</a:t>
            </a:r>
            <a:br>
              <a:rPr lang="ru-RU" sz="2400" b="1" i="1"/>
            </a:br>
            <a:endParaRPr lang="ru-RU" sz="2400" b="1" i="1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755650" y="333375"/>
            <a:ext cx="4895850" cy="54721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200" b="1"/>
          </a:p>
          <a:p>
            <a:pPr algn="ctr"/>
            <a:endParaRPr lang="ru-RU" sz="3200" b="1"/>
          </a:p>
          <a:p>
            <a:pPr algn="ctr"/>
            <a:r>
              <a:rPr lang="ru-RU" sz="3200" b="1">
                <a:solidFill>
                  <a:srgbClr val="0033CC"/>
                </a:solidFill>
              </a:rPr>
              <a:t>Пожелания друзьям</a:t>
            </a:r>
            <a:br>
              <a:rPr lang="ru-RU" sz="3200" b="1">
                <a:solidFill>
                  <a:srgbClr val="0033CC"/>
                </a:solidFill>
              </a:rPr>
            </a:br>
            <a:r>
              <a:rPr lang="ru-RU"/>
              <a:t/>
            </a:r>
            <a:br>
              <a:rPr lang="ru-RU"/>
            </a:br>
            <a:r>
              <a:rPr lang="ru-RU" sz="2400" b="1"/>
              <a:t>Желаю вам цвести, расти,</a:t>
            </a:r>
            <a:br>
              <a:rPr lang="ru-RU" sz="2400" b="1"/>
            </a:br>
            <a:r>
              <a:rPr lang="ru-RU" sz="2400" b="1"/>
              <a:t>Копить, крепить здоровье.</a:t>
            </a:r>
            <a:br>
              <a:rPr lang="ru-RU" sz="2400" b="1"/>
            </a:br>
            <a:r>
              <a:rPr lang="ru-RU" sz="2400" b="1"/>
              <a:t>Оно для дальнего пути -</a:t>
            </a:r>
            <a:br>
              <a:rPr lang="ru-RU" sz="2400" b="1"/>
            </a:br>
            <a:r>
              <a:rPr lang="ru-RU" sz="2400" b="1"/>
              <a:t>Главнейшее условье.</a:t>
            </a:r>
            <a:br>
              <a:rPr lang="ru-RU" sz="2400" b="1"/>
            </a:br>
            <a:r>
              <a:rPr lang="ru-RU" sz="2400" b="1"/>
              <a:t/>
            </a:r>
            <a:br>
              <a:rPr lang="ru-RU" sz="2400" b="1"/>
            </a:br>
            <a:r>
              <a:rPr lang="ru-RU" sz="2400" b="1"/>
              <a:t>Пусть каждый день и каждый час</a:t>
            </a:r>
            <a:br>
              <a:rPr lang="ru-RU" sz="2400" b="1"/>
            </a:br>
            <a:r>
              <a:rPr lang="ru-RU" sz="2400" b="1"/>
              <a:t>Вам новое добудет.</a:t>
            </a:r>
            <a:br>
              <a:rPr lang="ru-RU" sz="2400" b="1"/>
            </a:br>
            <a:r>
              <a:rPr lang="ru-RU" sz="2400" b="1"/>
              <a:t>Пусть добрым будет ум у вас,</a:t>
            </a:r>
            <a:br>
              <a:rPr lang="ru-RU" sz="2400" b="1"/>
            </a:br>
            <a:r>
              <a:rPr lang="ru-RU" sz="2400" b="1"/>
              <a:t>А сердце умным будет.</a:t>
            </a:r>
            <a:br>
              <a:rPr lang="ru-RU" sz="2400" b="1"/>
            </a:br>
            <a:r>
              <a:rPr lang="ru-RU" sz="2400" b="1"/>
              <a:t/>
            </a:r>
            <a:br>
              <a:rPr lang="ru-RU" sz="2400" b="1"/>
            </a:br>
            <a:r>
              <a:rPr lang="ru-RU" sz="2400" b="1"/>
              <a:t>Вам от души желаю я,</a:t>
            </a:r>
            <a:br>
              <a:rPr lang="ru-RU" sz="2400" b="1"/>
            </a:br>
            <a:r>
              <a:rPr lang="ru-RU" sz="2400" b="1"/>
              <a:t>Друзья, всего хорошего.</a:t>
            </a:r>
            <a:br>
              <a:rPr lang="ru-RU" sz="2400" b="1"/>
            </a:br>
            <a:r>
              <a:rPr lang="ru-RU" sz="2400" b="1"/>
              <a:t>А всё хорошее, друзья,</a:t>
            </a:r>
            <a:br>
              <a:rPr lang="ru-RU" sz="2400" b="1"/>
            </a:br>
            <a:r>
              <a:rPr lang="ru-RU" sz="2400" b="1"/>
              <a:t>Дается нам недешево! </a:t>
            </a:r>
            <a:br>
              <a:rPr lang="ru-RU" sz="2400" b="1"/>
            </a:br>
            <a:endParaRPr lang="ru-RU" sz="2400" b="1"/>
          </a:p>
        </p:txBody>
      </p:sp>
      <p:pic>
        <p:nvPicPr>
          <p:cNvPr id="34821" name="Picture 5" descr="Картинка 22 из 1306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404813"/>
            <a:ext cx="2881312" cy="381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Картинка 159 из 306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1412875"/>
            <a:ext cx="1776413" cy="2376488"/>
          </a:xfrm>
          <a:prstGeom prst="rect">
            <a:avLst/>
          </a:prstGeom>
          <a:noFill/>
        </p:spPr>
      </p:pic>
      <p:pic>
        <p:nvPicPr>
          <p:cNvPr id="5142" name="Picture 22" descr="Картинка 315 из 306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3429000"/>
            <a:ext cx="1695450" cy="2298700"/>
          </a:xfrm>
          <a:prstGeom prst="rect">
            <a:avLst/>
          </a:prstGeom>
          <a:noFill/>
        </p:spPr>
      </p:pic>
      <p:pic>
        <p:nvPicPr>
          <p:cNvPr id="5140" name="Picture 20" descr="Картинка 258 из 306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088" y="1412875"/>
            <a:ext cx="1425575" cy="2225675"/>
          </a:xfrm>
          <a:prstGeom prst="rect">
            <a:avLst/>
          </a:prstGeom>
          <a:noFill/>
        </p:spPr>
      </p:pic>
      <p:pic>
        <p:nvPicPr>
          <p:cNvPr id="5124" name="Picture 4" descr="Картинка 22 из 13065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8038" y="2060575"/>
            <a:ext cx="2392362" cy="2952750"/>
          </a:xfrm>
          <a:prstGeom prst="rect">
            <a:avLst/>
          </a:prstGeom>
          <a:noFill/>
        </p:spPr>
      </p:pic>
      <p:pic>
        <p:nvPicPr>
          <p:cNvPr id="5126" name="Picture 6" descr="Картинка 151 из 3065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68538" y="333375"/>
            <a:ext cx="1235075" cy="1944688"/>
          </a:xfrm>
          <a:prstGeom prst="rect">
            <a:avLst/>
          </a:prstGeom>
          <a:noFill/>
        </p:spPr>
      </p:pic>
      <p:pic>
        <p:nvPicPr>
          <p:cNvPr id="5128" name="Picture 8" descr="Картинка 155 из 3065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0628" y="4429132"/>
            <a:ext cx="1592263" cy="2087563"/>
          </a:xfrm>
          <a:prstGeom prst="rect">
            <a:avLst/>
          </a:prstGeom>
          <a:noFill/>
        </p:spPr>
      </p:pic>
      <p:pic>
        <p:nvPicPr>
          <p:cNvPr id="5132" name="Picture 12" descr="Картинка 161 из 3065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63938" y="188913"/>
            <a:ext cx="1624012" cy="1844675"/>
          </a:xfrm>
          <a:prstGeom prst="rect">
            <a:avLst/>
          </a:prstGeom>
          <a:noFill/>
        </p:spPr>
      </p:pic>
      <p:pic>
        <p:nvPicPr>
          <p:cNvPr id="5134" name="Picture 14" descr="Картинка 176 из 3065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42988" y="3141663"/>
            <a:ext cx="1466850" cy="2016125"/>
          </a:xfrm>
          <a:prstGeom prst="rect">
            <a:avLst/>
          </a:prstGeom>
          <a:noFill/>
        </p:spPr>
      </p:pic>
      <p:pic>
        <p:nvPicPr>
          <p:cNvPr id="5136" name="Picture 16" descr="Картинка 141 из 3065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292725" y="260350"/>
            <a:ext cx="1498600" cy="1939925"/>
          </a:xfrm>
          <a:prstGeom prst="rect">
            <a:avLst/>
          </a:prstGeom>
          <a:noFill/>
        </p:spPr>
      </p:pic>
      <p:pic>
        <p:nvPicPr>
          <p:cNvPr id="5138" name="Picture 18" descr="Картинка 275 из 3065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071670" y="4286256"/>
            <a:ext cx="1585912" cy="2014538"/>
          </a:xfrm>
          <a:prstGeom prst="rect">
            <a:avLst/>
          </a:prstGeom>
          <a:noFill/>
        </p:spPr>
      </p:pic>
      <p:pic>
        <p:nvPicPr>
          <p:cNvPr id="5143" name="Picture 23" descr="3a2ff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500430" y="4941887"/>
            <a:ext cx="1536700" cy="19161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5400" b="1" dirty="0">
                <a:solidFill>
                  <a:srgbClr val="0033CC"/>
                </a:solidFill>
              </a:rPr>
              <a:t>Спасибо </a:t>
            </a:r>
            <a:br>
              <a:rPr lang="ru-RU" sz="5400" b="1" dirty="0">
                <a:solidFill>
                  <a:srgbClr val="0033CC"/>
                </a:solidFill>
              </a:rPr>
            </a:br>
            <a:r>
              <a:rPr lang="ru-RU" sz="5400" b="1" dirty="0">
                <a:solidFill>
                  <a:srgbClr val="FF0000"/>
                </a:solidFill>
              </a:rPr>
              <a:t>Самуилу Яковлевичу Маршаку</a:t>
            </a:r>
            <a:r>
              <a:rPr lang="ru-RU" sz="5400" b="1" dirty="0"/>
              <a:t> </a:t>
            </a:r>
          </a:p>
          <a:p>
            <a:pPr algn="ctr">
              <a:buFontTx/>
              <a:buNone/>
            </a:pPr>
            <a:r>
              <a:rPr lang="ru-RU" sz="5400" b="1" dirty="0">
                <a:solidFill>
                  <a:srgbClr val="0033CC"/>
                </a:solidFill>
              </a:rPr>
              <a:t>за чудесный подарок детям!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23850" y="3644900"/>
            <a:ext cx="4752975" cy="29527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/>
            </a:r>
            <a:br>
              <a:rPr lang="ru-RU" sz="2400" b="1"/>
            </a:br>
            <a:r>
              <a:rPr lang="ru-RU" sz="2400" b="1"/>
              <a:t>Кто стучится в дверь ко мне</a:t>
            </a:r>
            <a:br>
              <a:rPr lang="ru-RU" sz="2400" b="1"/>
            </a:br>
            <a:r>
              <a:rPr lang="ru-RU" sz="2400" b="1"/>
              <a:t>С толстой сумкой на ремне,</a:t>
            </a:r>
            <a:br>
              <a:rPr lang="ru-RU" sz="2400" b="1"/>
            </a:br>
            <a:r>
              <a:rPr lang="ru-RU" sz="2400" b="1"/>
              <a:t>С цифрой "5" на медной бляшке,</a:t>
            </a:r>
            <a:br>
              <a:rPr lang="ru-RU" sz="2400" b="1"/>
            </a:br>
            <a:r>
              <a:rPr lang="ru-RU" sz="2400" b="1"/>
              <a:t>В синей форменной фуражке?</a:t>
            </a:r>
            <a:br>
              <a:rPr lang="ru-RU" sz="2400" b="1"/>
            </a:br>
            <a:r>
              <a:rPr lang="ru-RU" sz="2400" b="1"/>
              <a:t>Это он,</a:t>
            </a:r>
            <a:br>
              <a:rPr lang="ru-RU" sz="2400" b="1"/>
            </a:br>
            <a:r>
              <a:rPr lang="ru-RU" sz="2400" b="1"/>
              <a:t>Это он,</a:t>
            </a:r>
            <a:br>
              <a:rPr lang="ru-RU" sz="2400" b="1"/>
            </a:br>
            <a:r>
              <a:rPr lang="ru-RU" sz="2400" b="1"/>
              <a:t>Ленинградский почтальон.</a:t>
            </a:r>
            <a:br>
              <a:rPr lang="ru-RU" sz="2400" b="1"/>
            </a:br>
            <a:endParaRPr lang="ru-RU" sz="2400" b="1"/>
          </a:p>
        </p:txBody>
      </p:sp>
      <p:pic>
        <p:nvPicPr>
          <p:cNvPr id="10246" name="Picture 6" descr="Картинка 73 из 644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3532188"/>
            <a:ext cx="3297238" cy="29527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48" name="Picture 8" descr="img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188913"/>
            <a:ext cx="2697163" cy="3600450"/>
          </a:xfrm>
          <a:prstGeom prst="rect">
            <a:avLst/>
          </a:prstGeom>
          <a:noFill/>
        </p:spPr>
      </p:pic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4500563" y="260350"/>
            <a:ext cx="4391025" cy="33131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У него сегодня много</a:t>
            </a:r>
            <a:br>
              <a:rPr lang="ru-RU" sz="2400" b="1"/>
            </a:br>
            <a:r>
              <a:rPr lang="ru-RU" sz="2400" b="1"/>
              <a:t>Писем в сумке на боку,-</a:t>
            </a:r>
            <a:br>
              <a:rPr lang="ru-RU" sz="2400" b="1"/>
            </a:br>
            <a:r>
              <a:rPr lang="ru-RU" sz="2400" b="1"/>
              <a:t>Из Ташкента, Таганрога,</a:t>
            </a:r>
            <a:br>
              <a:rPr lang="ru-RU" sz="2400" b="1"/>
            </a:br>
            <a:r>
              <a:rPr lang="ru-RU" sz="2400" b="1"/>
              <a:t>Из Тамбова и Баку.</a:t>
            </a:r>
            <a:br>
              <a:rPr lang="ru-RU" sz="2400" b="1"/>
            </a:br>
            <a:r>
              <a:rPr lang="ru-RU" sz="2400" b="1"/>
              <a:t>В семь часов он начал дело,</a:t>
            </a:r>
            <a:br>
              <a:rPr lang="ru-RU" sz="2400" b="1"/>
            </a:br>
            <a:r>
              <a:rPr lang="ru-RU" sz="2400" b="1"/>
              <a:t>В десять сумка похудела,</a:t>
            </a:r>
            <a:br>
              <a:rPr lang="ru-RU" sz="2400" b="1"/>
            </a:br>
            <a:r>
              <a:rPr lang="ru-RU" sz="2400" b="1"/>
              <a:t>А к двенадцати часам</a:t>
            </a:r>
            <a:br>
              <a:rPr lang="ru-RU" sz="2400" b="1"/>
            </a:br>
            <a:r>
              <a:rPr lang="ru-RU" sz="2400" b="1"/>
              <a:t>Всё разнёс по адресам...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33CC"/>
                </a:solidFill>
              </a:rPr>
              <a:t>Загадки С.Я. Маршака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50825" y="1844675"/>
            <a:ext cx="4608513" cy="2305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Шумит он в поле и в саду,</a:t>
            </a:r>
            <a:br>
              <a:rPr lang="ru-RU" sz="2400" b="1" dirty="0"/>
            </a:br>
            <a:r>
              <a:rPr lang="ru-RU" sz="2400" b="1" dirty="0"/>
              <a:t>А в дом не попадёт.</a:t>
            </a:r>
            <a:br>
              <a:rPr lang="ru-RU" sz="2400" b="1" dirty="0"/>
            </a:br>
            <a:r>
              <a:rPr lang="ru-RU" sz="2400" b="1" dirty="0"/>
              <a:t>И никуда я не иду,</a:t>
            </a:r>
            <a:br>
              <a:rPr lang="ru-RU" sz="2400" b="1" dirty="0"/>
            </a:br>
            <a:r>
              <a:rPr lang="ru-RU" sz="2400" b="1" dirty="0"/>
              <a:t>Покуда он идёт.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435600" y="5084762"/>
            <a:ext cx="3024188" cy="70169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Дождь</a:t>
            </a:r>
          </a:p>
        </p:txBody>
      </p:sp>
      <p:pic>
        <p:nvPicPr>
          <p:cNvPr id="16391" name="Picture 7" descr="Картинка 1 из 1792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773238"/>
            <a:ext cx="3924300" cy="2938462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b="1">
                <a:solidFill>
                  <a:srgbClr val="0033CC"/>
                </a:solidFill>
              </a:rPr>
              <a:t>Загадки С.Я. Маршака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50825" y="1700213"/>
            <a:ext cx="4392613" cy="22336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Что такое перед нами:</a:t>
            </a:r>
            <a:br>
              <a:rPr lang="ru-RU" sz="2400" b="1"/>
            </a:br>
            <a:r>
              <a:rPr lang="ru-RU" sz="2400" b="1"/>
              <a:t>Две оглобли за ушами,</a:t>
            </a:r>
            <a:br>
              <a:rPr lang="ru-RU" sz="2400" b="1"/>
            </a:br>
            <a:r>
              <a:rPr lang="ru-RU" sz="2400" b="1"/>
              <a:t>На глазах по колесу</a:t>
            </a:r>
            <a:br>
              <a:rPr lang="ru-RU" sz="2400" b="1"/>
            </a:br>
            <a:r>
              <a:rPr lang="ru-RU" sz="2400" b="1"/>
              <a:t>И сиделка на носу?</a:t>
            </a:r>
          </a:p>
          <a:p>
            <a:pPr algn="ctr"/>
            <a:endParaRPr lang="ru-RU" sz="2400" b="1"/>
          </a:p>
        </p:txBody>
      </p:sp>
      <p:pic>
        <p:nvPicPr>
          <p:cNvPr id="18440" name="Picture 8" descr="Картинка 28 из 1706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3068638"/>
            <a:ext cx="4762500" cy="2676525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5651500" y="5876925"/>
            <a:ext cx="15128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Очки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b="1">
                <a:solidFill>
                  <a:srgbClr val="0033CC"/>
                </a:solidFill>
              </a:rPr>
              <a:t>Загадки С.Я. Маршака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539750" y="1773238"/>
            <a:ext cx="5256213" cy="28082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/>
              <a:t>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/>
              <a:t>    </a:t>
            </a:r>
            <a:r>
              <a:rPr lang="ru-RU" sz="2400" b="1" dirty="0">
                <a:latin typeface="+mn-lt"/>
              </a:rPr>
              <a:t>В Полотняной стране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По реке Простыне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Плывёт пароход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То назад, то вперёд.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А за ним такая гладь – 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Ни морщинки не видать!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6429388" y="5286388"/>
            <a:ext cx="1800225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2400" b="1" dirty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>
                <a:latin typeface="+mj-lt"/>
              </a:rPr>
              <a:t>Утюг</a:t>
            </a:r>
          </a:p>
          <a:p>
            <a:pPr algn="ctr"/>
            <a:endParaRPr lang="ru-RU" sz="2400" b="1" dirty="0"/>
          </a:p>
        </p:txBody>
      </p:sp>
      <p:pic>
        <p:nvPicPr>
          <p:cNvPr id="19464" name="Picture 8" descr="Картинка 5 из 806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3648" y="1844675"/>
            <a:ext cx="4033177" cy="3155961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b="1">
                <a:solidFill>
                  <a:srgbClr val="0033CC"/>
                </a:solidFill>
              </a:rPr>
              <a:t>Загадки С.Я. Маршака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95288" y="1484313"/>
            <a:ext cx="5400675" cy="2089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Я конём рогатым правлю,</a:t>
            </a:r>
            <a:br>
              <a:rPr lang="ru-RU" sz="2400" b="1" dirty="0"/>
            </a:br>
            <a:r>
              <a:rPr lang="ru-RU" sz="2400" b="1" dirty="0"/>
              <a:t>Если этого коня</a:t>
            </a:r>
            <a:br>
              <a:rPr lang="ru-RU" sz="2400" b="1" dirty="0"/>
            </a:br>
            <a:r>
              <a:rPr lang="ru-RU" sz="2400" b="1" dirty="0"/>
              <a:t>Я к забору не приставлю,</a:t>
            </a:r>
            <a:br>
              <a:rPr lang="ru-RU" sz="2400" b="1" dirty="0"/>
            </a:br>
            <a:r>
              <a:rPr lang="ru-RU" sz="2400" b="1" dirty="0"/>
              <a:t>Упадёт он без меня.</a:t>
            </a:r>
          </a:p>
        </p:txBody>
      </p:sp>
      <p:pic>
        <p:nvPicPr>
          <p:cNvPr id="20487" name="Picture 7" descr="Картинка 59 из 198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213100"/>
            <a:ext cx="4500563" cy="3368675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2051050" y="6021388"/>
            <a:ext cx="21605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/>
          </a:p>
          <a:p>
            <a:pPr algn="ctr"/>
            <a:r>
              <a:rPr lang="ru-RU" sz="2400" b="1"/>
              <a:t>Велосипед</a:t>
            </a:r>
          </a:p>
          <a:p>
            <a:pPr algn="ctr"/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33CC"/>
                </a:solidFill>
              </a:rPr>
              <a:t>Загадки С.Я. Маршака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23850" y="1844675"/>
            <a:ext cx="4824413" cy="28813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Бьют его рукой и палкой,</a:t>
            </a:r>
            <a:br>
              <a:rPr lang="ru-RU" sz="2800" b="1"/>
            </a:br>
            <a:r>
              <a:rPr lang="ru-RU" sz="2800" b="1"/>
              <a:t>Никому его не жалко.</a:t>
            </a:r>
            <a:br>
              <a:rPr lang="ru-RU" sz="2800" b="1"/>
            </a:br>
            <a:r>
              <a:rPr lang="ru-RU" sz="2800" b="1"/>
              <a:t>А за что беднягу бьют?</a:t>
            </a:r>
            <a:br>
              <a:rPr lang="ru-RU" sz="2800" b="1"/>
            </a:br>
            <a:r>
              <a:rPr lang="ru-RU" sz="2800" b="1"/>
              <a:t>А за то, что он надут!</a:t>
            </a:r>
          </a:p>
        </p:txBody>
      </p:sp>
      <p:pic>
        <p:nvPicPr>
          <p:cNvPr id="21508" name="Picture 4" descr="Картинка 9 из 17307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104049"/>
            <a:ext cx="3424265" cy="3614000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940425" y="4581525"/>
            <a:ext cx="2087563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/>
          </a:p>
          <a:p>
            <a:pPr algn="ctr"/>
            <a:r>
              <a:rPr lang="ru-RU" sz="2400" b="1"/>
              <a:t>Мяч</a:t>
            </a:r>
          </a:p>
          <a:p>
            <a:pPr algn="ctr"/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Другая 6">
      <a:dk1>
        <a:sysClr val="windowText" lastClr="000000"/>
      </a:dk1>
      <a:lt1>
        <a:sysClr val="window" lastClr="FFFFFF"/>
      </a:lt1>
      <a:dk2>
        <a:srgbClr val="646B86"/>
      </a:dk2>
      <a:lt2>
        <a:srgbClr val="00B050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FF0000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1211</TotalTime>
  <Words>174</Words>
  <Application>Microsoft Office PowerPoint</Application>
  <PresentationFormat>Экран (4:3)</PresentationFormat>
  <Paragraphs>46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Официальная</vt:lpstr>
      <vt:lpstr>    Самуил Яковлевич Маршак - детям!</vt:lpstr>
      <vt:lpstr>Из биографии С.Я. Маршака</vt:lpstr>
      <vt:lpstr>Слайд 3</vt:lpstr>
      <vt:lpstr>Слайд 4</vt:lpstr>
      <vt:lpstr>Загадки С.Я. Маршака</vt:lpstr>
      <vt:lpstr>Загадки С.Я. Маршака</vt:lpstr>
      <vt:lpstr>Загадки С.Я. Маршака</vt:lpstr>
      <vt:lpstr>Загадки С.Я. Маршака</vt:lpstr>
      <vt:lpstr>Загадки С.Я. Маршака</vt:lpstr>
      <vt:lpstr>Загадки С.Я. Маршака</vt:lpstr>
      <vt:lpstr>Слайд 11</vt:lpstr>
      <vt:lpstr>Слайд 12</vt:lpstr>
      <vt:lpstr>Котята карусель</vt:lpstr>
      <vt:lpstr>Карусели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Из биографии С.Я. Маршака</vt:lpstr>
      <vt:lpstr>Слайд 29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Виорика</cp:lastModifiedBy>
  <cp:revision>52</cp:revision>
  <dcterms:created xsi:type="dcterms:W3CDTF">2010-10-19T17:55:22Z</dcterms:created>
  <dcterms:modified xsi:type="dcterms:W3CDTF">2016-01-28T17:00:41Z</dcterms:modified>
</cp:coreProperties>
</file>