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9" r:id="rId13"/>
    <p:sldId id="271" r:id="rId14"/>
    <p:sldId id="272" r:id="rId15"/>
    <p:sldId id="270" r:id="rId16"/>
    <p:sldId id="273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орика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49F"/>
    <a:srgbClr val="FF0000"/>
    <a:srgbClr val="00FF00"/>
    <a:srgbClr val="E2005B"/>
    <a:srgbClr val="E98017"/>
    <a:srgbClr val="800000"/>
    <a:srgbClr val="2613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D1591-C909-4556-A0EE-C8EF26F015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1EB08F-1682-4E7D-9480-CA64EA36A1A0}">
      <dgm:prSet phldrT="[Текст]"/>
      <dgm:spPr>
        <a:solidFill>
          <a:srgbClr val="11149F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этап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A56E8-9756-4923-A6A4-7398A221A2FA}" type="parTrans" cxnId="{7E0054BD-EEF5-47AB-A923-9CEE6649E28C}">
      <dgm:prSet/>
      <dgm:spPr/>
      <dgm:t>
        <a:bodyPr/>
        <a:lstStyle/>
        <a:p>
          <a:pPr algn="ctr"/>
          <a:endParaRPr lang="ru-RU"/>
        </a:p>
      </dgm:t>
    </dgm:pt>
    <dgm:pt modelId="{4D8ABC59-D0DE-4095-BD37-D6F277D92689}" type="sibTrans" cxnId="{7E0054BD-EEF5-47AB-A923-9CEE6649E28C}">
      <dgm:prSet/>
      <dgm:spPr/>
      <dgm:t>
        <a:bodyPr/>
        <a:lstStyle/>
        <a:p>
          <a:pPr algn="ctr"/>
          <a:endParaRPr lang="ru-RU"/>
        </a:p>
      </dgm:t>
    </dgm:pt>
    <dgm:pt modelId="{27CC6733-97EA-41D8-9E96-829FE91D56A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A21D7-7B8D-4B54-841A-1C4886384F14}" type="parTrans" cxnId="{2ECD5841-DE86-4424-8ABD-9AC4AE7446D0}">
      <dgm:prSet/>
      <dgm:spPr/>
      <dgm:t>
        <a:bodyPr/>
        <a:lstStyle/>
        <a:p>
          <a:pPr algn="ctr"/>
          <a:endParaRPr lang="ru-RU"/>
        </a:p>
      </dgm:t>
    </dgm:pt>
    <dgm:pt modelId="{C43E4B53-8B3A-466E-A92A-EDCC01C6888E}" type="sibTrans" cxnId="{2ECD5841-DE86-4424-8ABD-9AC4AE7446D0}">
      <dgm:prSet/>
      <dgm:spPr/>
      <dgm:t>
        <a:bodyPr/>
        <a:lstStyle/>
        <a:p>
          <a:pPr algn="ctr"/>
          <a:endParaRPr lang="ru-RU"/>
        </a:p>
      </dgm:t>
    </dgm:pt>
    <dgm:pt modelId="{4A8399ED-C8DB-4AB0-9917-D767F449E8ED}">
      <dgm:prSet phldrT="[Текст]"/>
      <dgm:spPr>
        <a:solidFill>
          <a:srgbClr val="11149F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этап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FDC8D3-C0E3-4A6F-8CB2-C1707E40D766}" type="parTrans" cxnId="{68F09336-2385-4BED-9C6A-10A69B89EF4F}">
      <dgm:prSet/>
      <dgm:spPr/>
      <dgm:t>
        <a:bodyPr/>
        <a:lstStyle/>
        <a:p>
          <a:pPr algn="ctr"/>
          <a:endParaRPr lang="ru-RU"/>
        </a:p>
      </dgm:t>
    </dgm:pt>
    <dgm:pt modelId="{55494EA7-8F1D-44AF-80B2-ADC3CA8CE5DC}" type="sibTrans" cxnId="{68F09336-2385-4BED-9C6A-10A69B89EF4F}">
      <dgm:prSet/>
      <dgm:spPr/>
      <dgm:t>
        <a:bodyPr/>
        <a:lstStyle/>
        <a:p>
          <a:pPr algn="ctr"/>
          <a:endParaRPr lang="ru-RU"/>
        </a:p>
      </dgm:t>
    </dgm:pt>
    <dgm:pt modelId="{E891BF55-70D9-41CB-B4FE-F60F329BA7F4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проекта через разные виды деятельности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32256B-0CC5-4874-951E-1125DF993098}" type="parTrans" cxnId="{BD4E9F81-ACF0-4CDD-ABC8-72EAF568D763}">
      <dgm:prSet/>
      <dgm:spPr/>
      <dgm:t>
        <a:bodyPr/>
        <a:lstStyle/>
        <a:p>
          <a:pPr algn="ctr"/>
          <a:endParaRPr lang="ru-RU"/>
        </a:p>
      </dgm:t>
    </dgm:pt>
    <dgm:pt modelId="{1EABCF0F-6139-4A35-B9C4-C93D6D7E33F4}" type="sibTrans" cxnId="{BD4E9F81-ACF0-4CDD-ABC8-72EAF568D763}">
      <dgm:prSet/>
      <dgm:spPr/>
      <dgm:t>
        <a:bodyPr/>
        <a:lstStyle/>
        <a:p>
          <a:pPr algn="ctr"/>
          <a:endParaRPr lang="ru-RU"/>
        </a:p>
      </dgm:t>
    </dgm:pt>
    <dgm:pt modelId="{8FA2EC15-4E76-40CD-B6D6-503E30ED8F4E}">
      <dgm:prSet phldrT="[Текст]"/>
      <dgm:spPr>
        <a:solidFill>
          <a:srgbClr val="11149F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этап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EE12B4-5AE0-4A02-8451-9A54633A882F}" type="parTrans" cxnId="{63E475F8-644A-4364-BA15-2EA244AB62EA}">
      <dgm:prSet/>
      <dgm:spPr/>
      <dgm:t>
        <a:bodyPr/>
        <a:lstStyle/>
        <a:p>
          <a:pPr algn="ctr"/>
          <a:endParaRPr lang="ru-RU"/>
        </a:p>
      </dgm:t>
    </dgm:pt>
    <dgm:pt modelId="{AC6FBC0A-2B02-4052-A540-EB3AAEC50333}" type="sibTrans" cxnId="{63E475F8-644A-4364-BA15-2EA244AB62EA}">
      <dgm:prSet/>
      <dgm:spPr/>
      <dgm:t>
        <a:bodyPr/>
        <a:lstStyle/>
        <a:p>
          <a:pPr algn="ctr"/>
          <a:endParaRPr lang="ru-RU"/>
        </a:p>
      </dgm:t>
    </dgm:pt>
    <dgm:pt modelId="{6C82EEF4-6F71-4E59-97A6-3C667936412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презентация проекта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0075A9-23C8-4C1B-BF73-58C1105F5C90}" type="parTrans" cxnId="{B8FD2BD1-FCB3-4D39-B87E-94AE674C6097}">
      <dgm:prSet/>
      <dgm:spPr/>
      <dgm:t>
        <a:bodyPr/>
        <a:lstStyle/>
        <a:p>
          <a:pPr algn="ctr"/>
          <a:endParaRPr lang="ru-RU"/>
        </a:p>
      </dgm:t>
    </dgm:pt>
    <dgm:pt modelId="{72B47F89-A7E9-4600-BEC5-9922C963496D}" type="sibTrans" cxnId="{B8FD2BD1-FCB3-4D39-B87E-94AE674C6097}">
      <dgm:prSet/>
      <dgm:spPr/>
      <dgm:t>
        <a:bodyPr/>
        <a:lstStyle/>
        <a:p>
          <a:pPr algn="ctr"/>
          <a:endParaRPr lang="ru-RU"/>
        </a:p>
      </dgm:t>
    </dgm:pt>
    <dgm:pt modelId="{40039101-4B85-4B5F-BD42-5316F7EDAF78}" type="pres">
      <dgm:prSet presAssocID="{7B8D1591-C909-4556-A0EE-C8EF26F015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EDEA06-62A7-454F-8F0E-8047D6E0A2EF}" type="pres">
      <dgm:prSet presAssocID="{CB1EB08F-1682-4E7D-9480-CA64EA36A1A0}" presName="composite" presStyleCnt="0"/>
      <dgm:spPr/>
    </dgm:pt>
    <dgm:pt modelId="{9CE70077-E30B-4F5A-A80B-FABC33DCEE5C}" type="pres">
      <dgm:prSet presAssocID="{CB1EB08F-1682-4E7D-9480-CA64EA36A1A0}" presName="parTx" presStyleLbl="alignNode1" presStyleIdx="0" presStyleCnt="3" custLinFactNeighborX="-103" custLinFactNeighborY="-2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53C5C-000F-4927-BB8D-96C5036F723E}" type="pres">
      <dgm:prSet presAssocID="{CB1EB08F-1682-4E7D-9480-CA64EA36A1A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BD4AB-1DAE-4AB6-B392-241537CEFFD2}" type="pres">
      <dgm:prSet presAssocID="{4D8ABC59-D0DE-4095-BD37-D6F277D92689}" presName="space" presStyleCnt="0"/>
      <dgm:spPr/>
    </dgm:pt>
    <dgm:pt modelId="{DC21A972-092A-4504-B407-98CEECC3FE31}" type="pres">
      <dgm:prSet presAssocID="{4A8399ED-C8DB-4AB0-9917-D767F449E8ED}" presName="composite" presStyleCnt="0"/>
      <dgm:spPr/>
    </dgm:pt>
    <dgm:pt modelId="{49AED695-C0D1-4012-BABB-6BE2430A9637}" type="pres">
      <dgm:prSet presAssocID="{4A8399ED-C8DB-4AB0-9917-D767F449E8ED}" presName="parTx" presStyleLbl="alignNode1" presStyleIdx="1" presStyleCnt="3" custLinFactNeighborX="-378" custLinFactNeighborY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709A0-213C-473B-A991-8BA2E9DC1595}" type="pres">
      <dgm:prSet presAssocID="{4A8399ED-C8DB-4AB0-9917-D767F449E8E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EF0BE-DA36-42C8-BCF0-B211C1A045D3}" type="pres">
      <dgm:prSet presAssocID="{55494EA7-8F1D-44AF-80B2-ADC3CA8CE5DC}" presName="space" presStyleCnt="0"/>
      <dgm:spPr/>
    </dgm:pt>
    <dgm:pt modelId="{85C5CF7A-E321-438F-9175-DFC0CAC88667}" type="pres">
      <dgm:prSet presAssocID="{8FA2EC15-4E76-40CD-B6D6-503E30ED8F4E}" presName="composite" presStyleCnt="0"/>
      <dgm:spPr/>
    </dgm:pt>
    <dgm:pt modelId="{E5ECE0E0-9A07-4C87-B071-51D4B8E3B71E}" type="pres">
      <dgm:prSet presAssocID="{8FA2EC15-4E76-40CD-B6D6-503E30ED8F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BFC83-7D0E-4609-81E5-1C3E269F82B4}" type="pres">
      <dgm:prSet presAssocID="{8FA2EC15-4E76-40CD-B6D6-503E30ED8F4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D5841-DE86-4424-8ABD-9AC4AE7446D0}" srcId="{CB1EB08F-1682-4E7D-9480-CA64EA36A1A0}" destId="{27CC6733-97EA-41D8-9E96-829FE91D56A2}" srcOrd="0" destOrd="0" parTransId="{3E7A21D7-7B8D-4B54-841A-1C4886384F14}" sibTransId="{C43E4B53-8B3A-466E-A92A-EDCC01C6888E}"/>
    <dgm:cxn modelId="{5DACE1DC-B7CF-44AF-BBEB-BC81EF25B690}" type="presOf" srcId="{7B8D1591-C909-4556-A0EE-C8EF26F0153D}" destId="{40039101-4B85-4B5F-BD42-5316F7EDAF78}" srcOrd="0" destOrd="0" presId="urn:microsoft.com/office/officeart/2005/8/layout/hList1"/>
    <dgm:cxn modelId="{EFD124D9-642A-4D7D-8A97-7275A3B2FF2A}" type="presOf" srcId="{CB1EB08F-1682-4E7D-9480-CA64EA36A1A0}" destId="{9CE70077-E30B-4F5A-A80B-FABC33DCEE5C}" srcOrd="0" destOrd="0" presId="urn:microsoft.com/office/officeart/2005/8/layout/hList1"/>
    <dgm:cxn modelId="{68F09336-2385-4BED-9C6A-10A69B89EF4F}" srcId="{7B8D1591-C909-4556-A0EE-C8EF26F0153D}" destId="{4A8399ED-C8DB-4AB0-9917-D767F449E8ED}" srcOrd="1" destOrd="0" parTransId="{67FDC8D3-C0E3-4A6F-8CB2-C1707E40D766}" sibTransId="{55494EA7-8F1D-44AF-80B2-ADC3CA8CE5DC}"/>
    <dgm:cxn modelId="{7E0054BD-EEF5-47AB-A923-9CEE6649E28C}" srcId="{7B8D1591-C909-4556-A0EE-C8EF26F0153D}" destId="{CB1EB08F-1682-4E7D-9480-CA64EA36A1A0}" srcOrd="0" destOrd="0" parTransId="{E15A56E8-9756-4923-A6A4-7398A221A2FA}" sibTransId="{4D8ABC59-D0DE-4095-BD37-D6F277D92689}"/>
    <dgm:cxn modelId="{894FF258-CA58-4C9F-8E26-59ABF52E8A8E}" type="presOf" srcId="{8FA2EC15-4E76-40CD-B6D6-503E30ED8F4E}" destId="{E5ECE0E0-9A07-4C87-B071-51D4B8E3B71E}" srcOrd="0" destOrd="0" presId="urn:microsoft.com/office/officeart/2005/8/layout/hList1"/>
    <dgm:cxn modelId="{63E475F8-644A-4364-BA15-2EA244AB62EA}" srcId="{7B8D1591-C909-4556-A0EE-C8EF26F0153D}" destId="{8FA2EC15-4E76-40CD-B6D6-503E30ED8F4E}" srcOrd="2" destOrd="0" parTransId="{BFEE12B4-5AE0-4A02-8451-9A54633A882F}" sibTransId="{AC6FBC0A-2B02-4052-A540-EB3AAEC50333}"/>
    <dgm:cxn modelId="{30E4FCA8-6595-490A-8F43-B393BC51ACF5}" type="presOf" srcId="{E891BF55-70D9-41CB-B4FE-F60F329BA7F4}" destId="{951709A0-213C-473B-A991-8BA2E9DC1595}" srcOrd="0" destOrd="0" presId="urn:microsoft.com/office/officeart/2005/8/layout/hList1"/>
    <dgm:cxn modelId="{B8FD2BD1-FCB3-4D39-B87E-94AE674C6097}" srcId="{8FA2EC15-4E76-40CD-B6D6-503E30ED8F4E}" destId="{6C82EEF4-6F71-4E59-97A6-3C6679364129}" srcOrd="0" destOrd="0" parTransId="{6B0075A9-23C8-4C1B-BF73-58C1105F5C90}" sibTransId="{72B47F89-A7E9-4600-BEC5-9922C963496D}"/>
    <dgm:cxn modelId="{0F8A9F62-FB72-4C3C-9F51-BBB3B36FC1E9}" type="presOf" srcId="{27CC6733-97EA-41D8-9E96-829FE91D56A2}" destId="{70353C5C-000F-4927-BB8D-96C5036F723E}" srcOrd="0" destOrd="0" presId="urn:microsoft.com/office/officeart/2005/8/layout/hList1"/>
    <dgm:cxn modelId="{2BDE0FF3-D56F-4CF4-80F1-712D017BB051}" type="presOf" srcId="{4A8399ED-C8DB-4AB0-9917-D767F449E8ED}" destId="{49AED695-C0D1-4012-BABB-6BE2430A9637}" srcOrd="0" destOrd="0" presId="urn:microsoft.com/office/officeart/2005/8/layout/hList1"/>
    <dgm:cxn modelId="{BD4E9F81-ACF0-4CDD-ABC8-72EAF568D763}" srcId="{4A8399ED-C8DB-4AB0-9917-D767F449E8ED}" destId="{E891BF55-70D9-41CB-B4FE-F60F329BA7F4}" srcOrd="0" destOrd="0" parTransId="{2532256B-0CC5-4874-951E-1125DF993098}" sibTransId="{1EABCF0F-6139-4A35-B9C4-C93D6D7E33F4}"/>
    <dgm:cxn modelId="{8F113BD9-029C-432F-B923-2034DDB8A7BA}" type="presOf" srcId="{6C82EEF4-6F71-4E59-97A6-3C6679364129}" destId="{FA9BFC83-7D0E-4609-81E5-1C3E269F82B4}" srcOrd="0" destOrd="0" presId="urn:microsoft.com/office/officeart/2005/8/layout/hList1"/>
    <dgm:cxn modelId="{BBD5ABA6-5431-4C2E-8A8B-571CBA6F8F07}" type="presParOf" srcId="{40039101-4B85-4B5F-BD42-5316F7EDAF78}" destId="{F7EDEA06-62A7-454F-8F0E-8047D6E0A2EF}" srcOrd="0" destOrd="0" presId="urn:microsoft.com/office/officeart/2005/8/layout/hList1"/>
    <dgm:cxn modelId="{CC5C8F27-CC94-40C5-A8E1-3B91323F03ED}" type="presParOf" srcId="{F7EDEA06-62A7-454F-8F0E-8047D6E0A2EF}" destId="{9CE70077-E30B-4F5A-A80B-FABC33DCEE5C}" srcOrd="0" destOrd="0" presId="urn:microsoft.com/office/officeart/2005/8/layout/hList1"/>
    <dgm:cxn modelId="{A829A21A-A174-4991-A021-A3D5C0B24D06}" type="presParOf" srcId="{F7EDEA06-62A7-454F-8F0E-8047D6E0A2EF}" destId="{70353C5C-000F-4927-BB8D-96C5036F723E}" srcOrd="1" destOrd="0" presId="urn:microsoft.com/office/officeart/2005/8/layout/hList1"/>
    <dgm:cxn modelId="{8DD6AE34-D365-471D-B047-A9DCD21C5018}" type="presParOf" srcId="{40039101-4B85-4B5F-BD42-5316F7EDAF78}" destId="{ED6BD4AB-1DAE-4AB6-B392-241537CEFFD2}" srcOrd="1" destOrd="0" presId="urn:microsoft.com/office/officeart/2005/8/layout/hList1"/>
    <dgm:cxn modelId="{4C1F0A60-A82A-48AC-B8FF-E5BAA96655FB}" type="presParOf" srcId="{40039101-4B85-4B5F-BD42-5316F7EDAF78}" destId="{DC21A972-092A-4504-B407-98CEECC3FE31}" srcOrd="2" destOrd="0" presId="urn:microsoft.com/office/officeart/2005/8/layout/hList1"/>
    <dgm:cxn modelId="{869ABDC5-DA73-41CF-8344-96F3BCD0969B}" type="presParOf" srcId="{DC21A972-092A-4504-B407-98CEECC3FE31}" destId="{49AED695-C0D1-4012-BABB-6BE2430A9637}" srcOrd="0" destOrd="0" presId="urn:microsoft.com/office/officeart/2005/8/layout/hList1"/>
    <dgm:cxn modelId="{3A25562D-AF47-4000-8708-BD730EFE1819}" type="presParOf" srcId="{DC21A972-092A-4504-B407-98CEECC3FE31}" destId="{951709A0-213C-473B-A991-8BA2E9DC1595}" srcOrd="1" destOrd="0" presId="urn:microsoft.com/office/officeart/2005/8/layout/hList1"/>
    <dgm:cxn modelId="{72F8C118-25F2-489B-A68B-3EEB0761567B}" type="presParOf" srcId="{40039101-4B85-4B5F-BD42-5316F7EDAF78}" destId="{DB4EF0BE-DA36-42C8-BCF0-B211C1A045D3}" srcOrd="3" destOrd="0" presId="urn:microsoft.com/office/officeart/2005/8/layout/hList1"/>
    <dgm:cxn modelId="{FF6D6ED5-CBBC-44F5-959E-3AD479942EA4}" type="presParOf" srcId="{40039101-4B85-4B5F-BD42-5316F7EDAF78}" destId="{85C5CF7A-E321-438F-9175-DFC0CAC88667}" srcOrd="4" destOrd="0" presId="urn:microsoft.com/office/officeart/2005/8/layout/hList1"/>
    <dgm:cxn modelId="{D87EA591-2D61-4A9F-B90D-CA334572EF90}" type="presParOf" srcId="{85C5CF7A-E321-438F-9175-DFC0CAC88667}" destId="{E5ECE0E0-9A07-4C87-B071-51D4B8E3B71E}" srcOrd="0" destOrd="0" presId="urn:microsoft.com/office/officeart/2005/8/layout/hList1"/>
    <dgm:cxn modelId="{B7008E8C-BE6E-48E2-BF62-D400DD49B05A}" type="presParOf" srcId="{85C5CF7A-E321-438F-9175-DFC0CAC88667}" destId="{FA9BFC83-7D0E-4609-81E5-1C3E269F82B4}" srcOrd="1" destOrd="0" presId="urn:microsoft.com/office/officeart/2005/8/layout/hList1"/>
  </dgm:cxnLst>
  <dgm:bg>
    <a:solidFill>
      <a:srgbClr val="E98017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E70077-E30B-4F5A-A80B-FABC33DCEE5C}">
      <dsp:nvSpPr>
        <dsp:cNvPr id="0" name=""/>
        <dsp:cNvSpPr/>
      </dsp:nvSpPr>
      <dsp:spPr>
        <a:xfrm>
          <a:off x="0" y="901174"/>
          <a:ext cx="2387027" cy="954810"/>
        </a:xfrm>
        <a:prstGeom prst="rect">
          <a:avLst/>
        </a:prstGeom>
        <a:solidFill>
          <a:srgbClr val="11149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этап</a:t>
          </a:r>
          <a:endParaRPr lang="ru-RU" sz="4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01174"/>
        <a:ext cx="2387027" cy="954810"/>
      </dsp:txXfrm>
    </dsp:sp>
    <dsp:sp modelId="{70353C5C-000F-4927-BB8D-96C5036F723E}">
      <dsp:nvSpPr>
        <dsp:cNvPr id="0" name=""/>
        <dsp:cNvSpPr/>
      </dsp:nvSpPr>
      <dsp:spPr>
        <a:xfrm>
          <a:off x="2448" y="1878929"/>
          <a:ext cx="2387027" cy="180072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8" y="1878929"/>
        <a:ext cx="2387027" cy="1800720"/>
      </dsp:txXfrm>
    </dsp:sp>
    <dsp:sp modelId="{49AED695-C0D1-4012-BABB-6BE2430A9637}">
      <dsp:nvSpPr>
        <dsp:cNvPr id="0" name=""/>
        <dsp:cNvSpPr/>
      </dsp:nvSpPr>
      <dsp:spPr>
        <a:xfrm>
          <a:off x="2714636" y="923135"/>
          <a:ext cx="2387027" cy="954810"/>
        </a:xfrm>
        <a:prstGeom prst="rect">
          <a:avLst/>
        </a:prstGeom>
        <a:solidFill>
          <a:srgbClr val="11149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этап</a:t>
          </a:r>
          <a:endParaRPr lang="ru-RU" sz="4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4636" y="923135"/>
        <a:ext cx="2387027" cy="954810"/>
      </dsp:txXfrm>
    </dsp:sp>
    <dsp:sp modelId="{951709A0-213C-473B-A991-8BA2E9DC1595}">
      <dsp:nvSpPr>
        <dsp:cNvPr id="0" name=""/>
        <dsp:cNvSpPr/>
      </dsp:nvSpPr>
      <dsp:spPr>
        <a:xfrm>
          <a:off x="2723659" y="1878929"/>
          <a:ext cx="2387027" cy="180072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проекта через разные виды деятельности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659" y="1878929"/>
        <a:ext cx="2387027" cy="1800720"/>
      </dsp:txXfrm>
    </dsp:sp>
    <dsp:sp modelId="{E5ECE0E0-9A07-4C87-B071-51D4B8E3B71E}">
      <dsp:nvSpPr>
        <dsp:cNvPr id="0" name=""/>
        <dsp:cNvSpPr/>
      </dsp:nvSpPr>
      <dsp:spPr>
        <a:xfrm>
          <a:off x="5444870" y="924118"/>
          <a:ext cx="2387027" cy="954810"/>
        </a:xfrm>
        <a:prstGeom prst="rect">
          <a:avLst/>
        </a:prstGeom>
        <a:solidFill>
          <a:srgbClr val="11149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этап</a:t>
          </a:r>
          <a:r>
            <a:rPr lang="en-US" sz="41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41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4870" y="924118"/>
        <a:ext cx="2387027" cy="954810"/>
      </dsp:txXfrm>
    </dsp:sp>
    <dsp:sp modelId="{FA9BFC83-7D0E-4609-81E5-1C3E269F82B4}">
      <dsp:nvSpPr>
        <dsp:cNvPr id="0" name=""/>
        <dsp:cNvSpPr/>
      </dsp:nvSpPr>
      <dsp:spPr>
        <a:xfrm>
          <a:off x="5444870" y="1878929"/>
          <a:ext cx="2387027" cy="180072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презентация проекта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4870" y="1878929"/>
        <a:ext cx="2387027" cy="180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946EAF-27E8-49F0-B820-AC28D97E2BE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C3A16D-1226-4AE8-AC63-7894AE112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3A16D-1226-4AE8-AC63-7894AE11278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3A16D-1226-4AE8-AC63-7894AE11278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73E2-8E22-43A7-B7BC-505CCFF10044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60B0-670D-456D-86E9-EF1515A68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7E0D-F316-4FA2-B410-AE7ECAE3F30E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69CF-6542-4B54-8D1C-5FD56692F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7F8C-8E91-40F4-BA93-D34A4CD6D719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8B1B-5742-478B-B078-D4AAAF1BB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BDEB-2035-4BB8-8A27-7DB1ED7AA1B1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B56B-B62C-4DC6-B101-497201015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F566-E96F-4429-A3F0-8C736D7EE007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F0AD-B1AC-4FB2-924A-4972E4C5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A1D2-E383-4EB4-9E3F-052769EBBC72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ACE0-C9D2-403A-B3E6-B54203B1B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7F66-219F-4843-B3C5-483BC927657B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AAFC-50BB-4544-96AF-CF2DB9B16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A979-578D-4871-9BE6-8253654A093F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E607-5A87-426A-B6A5-1552D8D19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CEE5-42A1-4EF0-B6EB-C25E8EA90271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6E25-87D5-49A9-9830-EAC935CC2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F4E5-55A6-457B-AB32-F0DA79F7DDC2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3CA4-D352-4B0E-A29E-D1EB71AC6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31EB-9BC1-42CB-B1A6-6555824DA022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F1EA-0EB7-409D-95AD-100877C34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B49EDF-78EA-4F32-A3E4-D620F5BF6930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9A5C14-F358-44D1-8A07-34BD698AB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142844" y="435769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5" name="Куб 4"/>
          <p:cNvSpPr/>
          <p:nvPr/>
        </p:nvSpPr>
        <p:spPr>
          <a:xfrm>
            <a:off x="928662" y="4786322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7" name="Куб 6"/>
          <p:cNvSpPr/>
          <p:nvPr/>
        </p:nvSpPr>
        <p:spPr>
          <a:xfrm>
            <a:off x="1785918" y="5143512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" name="Куб 7"/>
          <p:cNvSpPr/>
          <p:nvPr/>
        </p:nvSpPr>
        <p:spPr>
          <a:xfrm>
            <a:off x="2786050" y="4929198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" name="Куб 8"/>
          <p:cNvSpPr/>
          <p:nvPr/>
        </p:nvSpPr>
        <p:spPr>
          <a:xfrm>
            <a:off x="4572000" y="4714884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" name="Куб 9"/>
          <p:cNvSpPr/>
          <p:nvPr/>
        </p:nvSpPr>
        <p:spPr>
          <a:xfrm>
            <a:off x="3643306" y="4572008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1" name="Куб 10"/>
          <p:cNvSpPr/>
          <p:nvPr/>
        </p:nvSpPr>
        <p:spPr>
          <a:xfrm>
            <a:off x="5143504" y="5143512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2" name="Куб 11"/>
          <p:cNvSpPr/>
          <p:nvPr/>
        </p:nvSpPr>
        <p:spPr>
          <a:xfrm>
            <a:off x="6143636" y="5000636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" name="Куб 12"/>
          <p:cNvSpPr/>
          <p:nvPr/>
        </p:nvSpPr>
        <p:spPr>
          <a:xfrm>
            <a:off x="7000892" y="5143512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4" name="Куб 13"/>
          <p:cNvSpPr/>
          <p:nvPr/>
        </p:nvSpPr>
        <p:spPr>
          <a:xfrm>
            <a:off x="7858148" y="5214950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643686"/>
            <a:ext cx="9144000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7" name="Picture 3" descr="H:\Documents and Settings\Aida\Рабочий стол\текстуры и фоны, клипарты\новеньки картинки\addition 2 plus 2 h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14752"/>
            <a:ext cx="178593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62518" y="295611"/>
            <a:ext cx="8191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учреждение детский сад комбинированного вида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85854"/>
          </a:xfrm>
        </p:spPr>
        <p:txBody>
          <a:bodyPr/>
          <a:lstStyle/>
          <a:p>
            <a:pPr marL="360363" algn="ctr"/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 smtClean="0">
              <a:latin typeface="Arial" charset="0"/>
              <a:cs typeface="Arial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3071802" y="3786190"/>
            <a:ext cx="5486400" cy="804862"/>
          </a:xfrm>
        </p:spPr>
        <p:txBody>
          <a:bodyPr/>
          <a:lstStyle/>
          <a:p>
            <a:pPr algn="r"/>
            <a:r>
              <a:rPr lang="ru-RU" sz="2400" b="1" dirty="0" smtClean="0">
                <a:latin typeface="Constantia" pitchFamily="18" charset="0"/>
              </a:rPr>
              <a:t>подготовила воспитатель  </a:t>
            </a:r>
            <a:r>
              <a:rPr lang="ru-RU" sz="2400" b="1" dirty="0" err="1" smtClean="0">
                <a:latin typeface="Constantia" pitchFamily="18" charset="0"/>
              </a:rPr>
              <a:t>Шаргаровская</a:t>
            </a:r>
            <a:r>
              <a:rPr lang="ru-RU" sz="2400" b="1" dirty="0" smtClean="0">
                <a:latin typeface="Constantia" pitchFamily="18" charset="0"/>
              </a:rPr>
              <a:t> В.В.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1928802"/>
            <a:ext cx="6643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noFill/>
                  <a:prstDash val="solid"/>
                </a:ln>
                <a:solidFill>
                  <a:srgbClr val="11149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Педагогический проект </a:t>
            </a:r>
            <a:r>
              <a:rPr lang="ru-RU" sz="3600" b="1" i="1" dirty="0" smtClean="0">
                <a:ln w="18415" cmpd="sng">
                  <a:noFill/>
                  <a:prstDash val="solid"/>
                </a:ln>
                <a:solidFill>
                  <a:srgbClr val="11149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МАТЕМАТИКА</a:t>
            </a:r>
            <a:r>
              <a:rPr lang="ru-RU" sz="3600" b="1" dirty="0" smtClean="0">
                <a:ln w="18415" cmpd="sng">
                  <a:noFill/>
                  <a:prstDash val="solid"/>
                </a:ln>
                <a:solidFill>
                  <a:srgbClr val="11149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3600" b="1" dirty="0" smtClean="0">
                <a:ln w="18415" cmpd="sng">
                  <a:noFill/>
                  <a:prstDash val="solid"/>
                </a:ln>
                <a:solidFill>
                  <a:srgbClr val="11149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i="1" dirty="0" smtClean="0">
                <a:ln w="18415" cmpd="sng">
                  <a:noFill/>
                  <a:prstDash val="solid"/>
                </a:ln>
                <a:solidFill>
                  <a:srgbClr val="11149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ВОКРУГ НАС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11149F"/>
                </a:solidFill>
                <a:latin typeface="+mj-lt"/>
                <a:cs typeface="Times New Roman" pitchFamily="18" charset="0"/>
              </a:rPr>
              <a:t> Центр художественной деятельности:</a:t>
            </a:r>
            <a:endParaRPr lang="ru-RU" sz="2800" dirty="0" smtClean="0">
              <a:solidFill>
                <a:srgbClr val="11149F"/>
              </a:solidFill>
              <a:latin typeface="+mj-lt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Рисование: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«Волшебные цифры», «Удивительные узоры», «Высокий - низкий»; «Рисуем с трафаретом», «Рисуем по порядку».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Аппликация: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«Большие и маленькие мячи»; «Линии: кривая, ломаная, прямая», «Шарики и кубики»,    «Украсим Ковер», «Хантыйские узоры». 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Лепка: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«Веселые человечки»;    «Печенье»; «Мандарины и апельсины», «Космос».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Выставка совместного творчества:</a:t>
            </a: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«Волшебная математика» 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Развлечение:</a:t>
            </a: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«Математика вокруг нас», «Теремок»,  математический КВН (внутри группы).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11149F"/>
                </a:solidFill>
              </a:rPr>
              <a:t>Работа с родителями:</a:t>
            </a:r>
            <a:r>
              <a:rPr lang="ru-RU" dirty="0" smtClean="0">
                <a:solidFill>
                  <a:srgbClr val="11149F"/>
                </a:solidFill>
              </a:rPr>
              <a:t/>
            </a:r>
            <a:br>
              <a:rPr lang="ru-RU" dirty="0" smtClean="0">
                <a:solidFill>
                  <a:srgbClr val="11149F"/>
                </a:solidFill>
              </a:rPr>
            </a:br>
            <a:endParaRPr lang="ru-RU" dirty="0">
              <a:solidFill>
                <a:srgbClr val="11149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 «Использование занимательного математического материала  дома»; «Развиваем любознательность», «Развиваем познавательные способности через экспериментальную деятельность».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Мастер–класс «Математика на кухне».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Практикум для родителей  «Математика на кухне».                                          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 настольных, дидактических игр в математическом уголке и дома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совместных рисунков «Волшебные фигуры»    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поделок «Веселые цифры»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C:\Users\Виорика\Desktop\педагогика\мастер класс по эксперим\математика на кухне\фото\IMG_03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929090" cy="2947263"/>
          </a:xfrm>
          <a:prstGeom prst="flowChartAlternateProcess">
            <a:avLst/>
          </a:prstGeom>
          <a:noFill/>
          <a:ln w="38100">
            <a:solidFill>
              <a:srgbClr val="11149F"/>
            </a:solidFill>
          </a:ln>
        </p:spPr>
      </p:pic>
      <p:pic>
        <p:nvPicPr>
          <p:cNvPr id="2051" name="Picture 3" descr="C:\Users\Виорика\Desktop\педагогика\мастер класс по эксперим\математика на кухне\фото\IMG_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4000528" cy="3000396"/>
          </a:xfrm>
          <a:prstGeom prst="flowChartAlternate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IMG_0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3929090" cy="2946818"/>
          </a:xfrm>
          <a:prstGeom prst="flowChartAlternateProcess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IMG_0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643314"/>
            <a:ext cx="3714744" cy="278605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1" name="Рисунок 10" descr="IMG_0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143404" cy="3107554"/>
          </a:xfrm>
          <a:prstGeom prst="round2Diag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14" name="Рисунок 13" descr="IMG_0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4190997" cy="3143248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Рисунок 15" descr="IMG_0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4190996" cy="3143248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Рисунок 16" descr="IMG_03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00438"/>
            <a:ext cx="4167217" cy="3125413"/>
          </a:xfrm>
          <a:prstGeom prst="round2DiagRect">
            <a:avLst/>
          </a:prstGeom>
          <a:ln w="381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4CEE5-42A1-4EF0-B6EB-C25E8EA9027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pPr>
              <a:defRPr/>
            </a:pPr>
            <a:fld id="{5BAD6E25-87D5-49A9-9830-EAC935CC2A8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Рисунок 3" descr="IMG_0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4071966" cy="305397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 descr="IMG_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70293" y="1616261"/>
            <a:ext cx="4357717" cy="3268288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IMG_0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500438"/>
            <a:ext cx="4238623" cy="3178967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C:\Users\Виорика\Desktop\педагогика\мастер класс по эксперим\математика на кухне\фото\IMG_034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09"/>
            <a:ext cx="4105284" cy="3078963"/>
          </a:xfrm>
          <a:prstGeom prst="ellipse">
            <a:avLst/>
          </a:prstGeom>
          <a:ln w="63500" cap="rnd">
            <a:solidFill>
              <a:srgbClr val="E2005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Виорика\Desktop\педагогика\мастер класс по эксперим\математика на кухне\фото\IMG_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143404" cy="3107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1149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Виорика\Desktop\педагогика\мастер класс по эксперим\математика на кухне\фото\IMG_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82579"/>
            <a:ext cx="4071966" cy="3053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1149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Виорика\Desktop\педагогика\мастер класс по эксперим\математика на кухне\фото\IMG_0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4000528" cy="3000396"/>
          </a:xfrm>
          <a:prstGeom prst="ellipse">
            <a:avLst/>
          </a:prstGeom>
          <a:ln w="63500" cap="rnd">
            <a:solidFill>
              <a:srgbClr val="E2005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120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3857652" cy="2893238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4CEE5-42A1-4EF0-B6EB-C25E8EA9027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D6E25-87D5-49A9-9830-EAC935CC2A8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" name="Рисунок 3" descr="P1120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37" y="500042"/>
            <a:ext cx="3238522" cy="2428892"/>
          </a:xfrm>
          <a:prstGeom prst="rect">
            <a:avLst/>
          </a:prstGeom>
        </p:spPr>
      </p:pic>
      <p:pic>
        <p:nvPicPr>
          <p:cNvPr id="5" name="Рисунок 4" descr="P1120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976" y="428604"/>
            <a:ext cx="3143272" cy="2357454"/>
          </a:xfrm>
          <a:prstGeom prst="rect">
            <a:avLst/>
          </a:prstGeom>
        </p:spPr>
      </p:pic>
      <p:pic>
        <p:nvPicPr>
          <p:cNvPr id="7" name="Рисунок 6" descr="P11203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214686"/>
            <a:ext cx="4000496" cy="3000372"/>
          </a:xfrm>
          <a:prstGeom prst="rect">
            <a:avLst/>
          </a:prstGeom>
        </p:spPr>
      </p:pic>
      <p:pic>
        <p:nvPicPr>
          <p:cNvPr id="6" name="Рисунок 5" descr="P1120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928670"/>
            <a:ext cx="2357454" cy="3214710"/>
          </a:xfrm>
          <a:prstGeom prst="ellipse">
            <a:avLst/>
          </a:prstGeom>
          <a:ln w="63500" cap="rnd">
            <a:solidFill>
              <a:srgbClr val="11149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917836"/>
          </a:xfrm>
        </p:spPr>
        <p:txBody>
          <a:bodyPr/>
          <a:lstStyle/>
          <a:p>
            <a:r>
              <a:rPr lang="ru-RU" sz="80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80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80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  <a:br>
              <a:rPr lang="ru-RU" sz="80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380" y="2357431"/>
            <a:ext cx="396386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1149F"/>
                </a:solidFill>
              </a:rPr>
              <a:t>Литература </a:t>
            </a:r>
            <a:endParaRPr lang="ru-RU" b="1" dirty="0">
              <a:solidFill>
                <a:srgbClr val="11149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Т.И.Ерофеева «Дошкольник изучает математику» Москва «Просвещение» 2006г.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Е.В. Колесникова «Математика для детей 5-6 лет» Москва 2004г.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Т.И.Ерофеева «Как полюбить математику» Москва 2002г.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Соловьёва Е.В. Математика и логика для дошкольников М.: «Просвещение», 1999, - 155с.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Литвинова М.Ф. Русские народные подвижные игры М.: «Просвещение», 2000 – 179 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3.Перова М.Н. Дидактические игры и упражнения по математике М.: «Просвещение», 2003, - 136с.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8229600" cy="397194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Вид проекта:</a:t>
            </a:r>
          </a:p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информационно-познавательный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сентябрь2014-апрель 2015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Участники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образования, дети старшей группы, родители.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DB76E6-A497-4475-88B8-A5BDBDC0D3B9}" type="datetime1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442D-652E-43E6-9F02-BADA5902FFCF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85776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1149F"/>
                </a:solidFill>
              </a:rPr>
              <a:t>Актуальность проекта:</a:t>
            </a:r>
            <a:r>
              <a:rPr lang="ru-RU" dirty="0" smtClean="0">
                <a:solidFill>
                  <a:srgbClr val="11149F"/>
                </a:solidFill>
              </a:rPr>
              <a:t/>
            </a:r>
            <a:br>
              <a:rPr lang="ru-RU" dirty="0" smtClean="0">
                <a:solidFill>
                  <a:srgbClr val="11149F"/>
                </a:solidFill>
              </a:rPr>
            </a:br>
            <a:endParaRPr lang="ru-RU" dirty="0">
              <a:solidFill>
                <a:srgbClr val="11149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2922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Constantia" pitchFamily="18" charset="0"/>
              </a:rPr>
              <a:t>             В наше время математика в той или иной мере нужна огромному числу людей различных профессий.  Особая роль математики – в умственном воспитании, в развитии интеллекта. Математика по праву занимает очень большое место в системе дошкольного образования. Она оттачивает ум ребенка, развивает гибкость мышления, учит логике. </a:t>
            </a:r>
          </a:p>
          <a:p>
            <a:pPr algn="just">
              <a:buNone/>
            </a:pPr>
            <a:r>
              <a:rPr lang="ru-RU" sz="2000" dirty="0" smtClean="0">
                <a:latin typeface="Constantia" pitchFamily="18" charset="0"/>
              </a:rPr>
              <a:t>              Необходимость создания  данного проекта направлено на более углубленное усвоение знаний и умений, применение знаний в данной ситуации, в повседневной жизни. Для этого создаются специальные условия, подключаются родители. Важно  вызвать интерес детей к математике. Показать ее значимость вокруг нас.  Ее важное участие во всех видах деятельности. Проводя занятия по другим    видам деятельности доказать детям, что и здесь необходимы знания по математике.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Укрепить взаимосвязь с родителями.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11149F"/>
                </a:solidFill>
              </a:rPr>
              <a:t>Цель проекта:</a:t>
            </a:r>
            <a:br>
              <a:rPr lang="ru-RU" sz="3600" b="1" dirty="0" smtClean="0">
                <a:solidFill>
                  <a:srgbClr val="11149F"/>
                </a:solidFill>
              </a:rPr>
            </a:br>
            <a:r>
              <a:rPr lang="ru-RU" sz="3600" b="1" dirty="0" smtClean="0">
                <a:solidFill>
                  <a:srgbClr val="11149F"/>
                </a:solidFill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усвоения и закрепления математических знаний детей.</a:t>
            </a:r>
            <a: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261399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 smtClean="0">
              <a:solidFill>
                <a:srgbClr val="261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Constantia" pitchFamily="18" charset="0"/>
              </a:rPr>
              <a:t>развитие познавательных интересов и способностей, логического мышления, общее интеллектуальное развитие ребенка.</a:t>
            </a:r>
          </a:p>
          <a:p>
            <a:pPr lvl="0"/>
            <a:r>
              <a:rPr lang="ru-RU" sz="2000" dirty="0" smtClean="0">
                <a:latin typeface="Constantia" pitchFamily="18" charset="0"/>
              </a:rPr>
              <a:t>развивать у детей, наблюдательность, умение сопоставлять, сравнивать, высказывать собственное суждение, развивать речь.</a:t>
            </a:r>
          </a:p>
          <a:p>
            <a:pPr lvl="0"/>
            <a:r>
              <a:rPr lang="ru-RU" sz="2000" dirty="0" smtClean="0">
                <a:latin typeface="Constantia" pitchFamily="18" charset="0"/>
              </a:rPr>
              <a:t>стимулировать и поддерживать поиск способов решения практических задач.</a:t>
            </a:r>
          </a:p>
          <a:p>
            <a:pPr lvl="0"/>
            <a:r>
              <a:rPr lang="ru-RU" sz="2000" dirty="0" smtClean="0">
                <a:latin typeface="Constantia" pitchFamily="18" charset="0"/>
              </a:rPr>
              <a:t>формировать мотивации учения, ориентированной на удовлетворение познавательных интересов, радость творчества;</a:t>
            </a:r>
          </a:p>
          <a:p>
            <a:pPr lvl="0"/>
            <a:r>
              <a:rPr lang="ru-RU" sz="2000" dirty="0" smtClean="0">
                <a:latin typeface="Constantia" pitchFamily="18" charset="0"/>
              </a:rPr>
              <a:t>увеличение объема внимания и памяти;</a:t>
            </a:r>
          </a:p>
          <a:p>
            <a:pPr lvl="0"/>
            <a:r>
              <a:rPr lang="ru-RU" sz="2000" dirty="0" smtClean="0">
                <a:latin typeface="Constantia" pitchFamily="18" charset="0"/>
              </a:rPr>
              <a:t>формирование мыслительных операций (анализа, синтеза, аналогии);</a:t>
            </a:r>
          </a:p>
          <a:p>
            <a:pPr lvl="0"/>
            <a:r>
              <a:rPr lang="ru-RU" sz="2000" dirty="0" smtClean="0">
                <a:latin typeface="Constantia" pitchFamily="18" charset="0"/>
              </a:rPr>
              <a:t>развитие образного и вариативного мышления, фантазии, воображения, творческих способностей.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111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результат: </a:t>
            </a:r>
            <a:br>
              <a:rPr lang="ru-RU" b="1" dirty="0" smtClean="0">
                <a:solidFill>
                  <a:srgbClr val="111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1114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429288"/>
          </a:xfrm>
        </p:spPr>
        <p:txBody>
          <a:bodyPr/>
          <a:lstStyle/>
          <a:p>
            <a:pPr>
              <a:lnSpc>
                <a:spcPts val="23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накопление методической литературы и дидактического материала;</a:t>
            </a:r>
          </a:p>
          <a:p>
            <a:pPr lvl="0"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уровня профессионального мастерства педагога по   теме  проекта;                                                                                                                       </a:t>
            </a:r>
          </a:p>
          <a:p>
            <a:pPr lvl="0"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становление готовности детей самостоятельно применять знания в общественной жизни, применять знания в играх;</a:t>
            </a:r>
          </a:p>
          <a:p>
            <a:pPr lvl="0"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родителей группы в организации работы по проекту;</a:t>
            </a:r>
          </a:p>
          <a:p>
            <a:pPr lvl="0"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желание поделиться с педагогами и детьми своими знаниями;</a:t>
            </a:r>
          </a:p>
          <a:p>
            <a:pPr lvl="0"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 проекта в интернете;</a:t>
            </a:r>
          </a:p>
          <a:p>
            <a:pPr marL="268288" lvl="0" indent="-268288"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появится интерес к занимательной математике;</a:t>
            </a:r>
          </a:p>
          <a:p>
            <a:pPr marL="268288" lvl="0" indent="-268288">
              <a:lnSpc>
                <a:spcPts val="23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установлены взаимоотношения между детьми и родителями.   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0958" y="4786322"/>
            <a:ext cx="1857388" cy="174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11149F"/>
                </a:solidFill>
                <a:cs typeface="Times New Roman" pitchFamily="18" charset="0"/>
              </a:rPr>
              <a:t>В ходе реализации совместного проекта достигнуты определенные результаты:                                            </a:t>
            </a:r>
            <a:r>
              <a:rPr lang="ru-RU" sz="2800" b="1" dirty="0" smtClean="0">
                <a:solidFill>
                  <a:srgbClr val="11149F"/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1149F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11149F"/>
                </a:solidFill>
              </a:rPr>
              <a:t> </a:t>
            </a:r>
            <a:endParaRPr lang="ru-RU" dirty="0">
              <a:solidFill>
                <a:srgbClr val="1114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643469"/>
          </a:xfrm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8163" lvl="0" indent="-26828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группе создан математический уголок, в котором собраны наглядно-дидактические пособия, игры, методическая и художественная литература;</a:t>
            </a:r>
          </a:p>
          <a:p>
            <a:pPr marL="538163" lvl="0" indent="-26828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появился интерес к занимательной математике;</a:t>
            </a:r>
          </a:p>
          <a:p>
            <a:pPr marL="538163" lvl="0" indent="-26828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установлены взаимоотношения между детьми и родителями, между родителями и педагогом:  </a:t>
            </a:r>
            <a:endParaRPr lang="ru-RU" sz="2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lvl="0" indent="-26828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 настольных, дидактических игр в математическом уголке и дома, работа с детьми дома.  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7772400" cy="107157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11149F"/>
                </a:solidFill>
              </a:rPr>
              <a:t>Этапы</a:t>
            </a:r>
            <a:endParaRPr lang="ru-RU" sz="4800" b="1" dirty="0">
              <a:solidFill>
                <a:srgbClr val="11149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643866" cy="421484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428736"/>
          <a:ext cx="7834346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111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осуществления проекта по основным видам деятельности.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pPr marL="898525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Занятия:</a:t>
            </a: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98525"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«Чем и как измеряют»</a:t>
            </a:r>
          </a:p>
          <a:p>
            <a:pPr marL="898525"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«Математика вокруг нас»           </a:t>
            </a:r>
          </a:p>
          <a:p>
            <a:pPr marL="898525" lvl="0">
              <a:lnSpc>
                <a:spcPct val="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«Дорожная математика»</a:t>
            </a:r>
          </a:p>
          <a:p>
            <a:pPr marL="898525"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«Бабушкины загадки»</a:t>
            </a:r>
          </a:p>
          <a:p>
            <a:pPr marL="898525"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«Путешествие в мир чисел»</a:t>
            </a:r>
          </a:p>
          <a:p>
            <a:pPr marL="898525"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«12 месяцев»   </a:t>
            </a:r>
          </a:p>
          <a:p>
            <a:pPr marL="898525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Наблюдение на прогулках:</a:t>
            </a:r>
          </a:p>
          <a:p>
            <a:pPr marL="89852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«Форма, размер, величина, цвет в природе, счет, свойства предметов»</a:t>
            </a:r>
          </a:p>
          <a:p>
            <a:pPr marL="898525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pPr marL="898525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истории математики», «Связь математики и разных видов искусства – музыки, архитектуры, декоративно - прикладного искусства», «О временах года», «Части суток», «Решение логических задач»,  «Дни недели», «Чем измеряют время», «На что похоже?», «Зачем нужны цифры?».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marL="539750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Подвижные игры:  </a:t>
            </a: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«Каравай», «Два Мороза»,  «Три медведя», «Не ошибись!», «Цветные автомобили», «Найди свой цвет»,  «Найди свою фигуру», «Нарисуй на песке(снегу) цифры, геометрические фигуры».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539750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 </a:t>
            </a: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«Веселые соседи»,  «Найди предмет по описанию»,  «Больше – меньше»,  «Когда это бывает?»,  «Кто выше»,  «Собери цифру», «Исключи лишнее и назови оставшиеся одним словом», «Нарисуй следующую фигуру», «Нарисуй пропущенную фигуру», «Преврати каждый кружок в какое-нибудь интересное, необычное изображение».</a:t>
            </a: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Развивающие  игры:</a:t>
            </a:r>
            <a:endParaRPr lang="ru-RU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«Головоломки»,  «Лабиринты», «Задачи-шутки»,  «Кроссворды»,  «Ребусы», «Волшебный круг»,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«Пифагор».</a:t>
            </a:r>
          </a:p>
          <a:p>
            <a:pPr marL="539750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97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«Повар», «Почтальон», «Магазин», «Кафе», «Космонавты», «Салон красоты», «Шоферы», «Строители», «Монтажники».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5BDEB-2035-4BB8-8A27-7DB1ED7AA1B1}" type="datetime1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6B56B-B62C-4DC6-B101-4972010152F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ач.школа 12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12. математика</Template>
  <TotalTime>632</TotalTime>
  <Words>951</Words>
  <Application>Microsoft Office PowerPoint</Application>
  <PresentationFormat>Экран (4:3)</PresentationFormat>
  <Paragraphs>134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нач.школа 12. математика</vt:lpstr>
      <vt:lpstr> </vt:lpstr>
      <vt:lpstr>Слайд 2</vt:lpstr>
      <vt:lpstr>Актуальность проекта: </vt:lpstr>
      <vt:lpstr>Цель проекта:  создание условий для усвоения и закрепления математических знаний детей. </vt:lpstr>
      <vt:lpstr>  Предполагаемый результат:  </vt:lpstr>
      <vt:lpstr>В ходе реализации совместного проекта достигнуты определенные результаты:                                              </vt:lpstr>
      <vt:lpstr>Этапы</vt:lpstr>
      <vt:lpstr>  Схема осуществления проекта по основным видам деятельности.  </vt:lpstr>
      <vt:lpstr>Слайд 9</vt:lpstr>
      <vt:lpstr>Слайд 10</vt:lpstr>
      <vt:lpstr> Работа с родителями: </vt:lpstr>
      <vt:lpstr>Слайд 12</vt:lpstr>
      <vt:lpstr>Слайд 13</vt:lpstr>
      <vt:lpstr>Слайд 14</vt:lpstr>
      <vt:lpstr>Слайд 15</vt:lpstr>
      <vt:lpstr>Слайд 16</vt:lpstr>
      <vt:lpstr> спасибо за внимание </vt:lpstr>
      <vt:lpstr>Литература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МАТЕМАТИКА ВОКРУГ НАС                                      подготовила воспитатель                                                                         Шаргаровская В.В.</dc:title>
  <dc:creator>Виорика</dc:creator>
  <dc:description>http://aida.ucoz.ru</dc:description>
  <cp:lastModifiedBy>Виорика</cp:lastModifiedBy>
  <cp:revision>66</cp:revision>
  <dcterms:created xsi:type="dcterms:W3CDTF">2015-02-03T14:55:58Z</dcterms:created>
  <dcterms:modified xsi:type="dcterms:W3CDTF">2015-02-24T06:34:24Z</dcterms:modified>
</cp:coreProperties>
</file>