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61" r:id="rId17"/>
    <p:sldId id="264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A07E8AE-AD91-4F16-982C-FD874362FDE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A396621-B5D3-4AF8-9513-FAC208714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E8AE-AD91-4F16-982C-FD874362FDE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6621-B5D3-4AF8-9513-FAC208714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E8AE-AD91-4F16-982C-FD874362FDE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6621-B5D3-4AF8-9513-FAC208714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E8AE-AD91-4F16-982C-FD874362FDE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6621-B5D3-4AF8-9513-FAC208714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E8AE-AD91-4F16-982C-FD874362FDE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6621-B5D3-4AF8-9513-FAC208714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E8AE-AD91-4F16-982C-FD874362FDE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6621-B5D3-4AF8-9513-FAC208714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07E8AE-AD91-4F16-982C-FD874362FDE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396621-B5D3-4AF8-9513-FAC208714F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A07E8AE-AD91-4F16-982C-FD874362FDE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A396621-B5D3-4AF8-9513-FAC208714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E8AE-AD91-4F16-982C-FD874362FDE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6621-B5D3-4AF8-9513-FAC208714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E8AE-AD91-4F16-982C-FD874362FDE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6621-B5D3-4AF8-9513-FAC208714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E8AE-AD91-4F16-982C-FD874362FDE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6621-B5D3-4AF8-9513-FAC208714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A07E8AE-AD91-4F16-982C-FD874362FDE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A396621-B5D3-4AF8-9513-FAC208714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0%D0%98%D0%94" TargetMode="External"/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dirty="0" smtClean="0"/>
              <a:t>Инновационные технологии сопровождения качества профессионально-педагогической деятельности педагога в условиях реализации ФГОС дошкольного образования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725144"/>
            <a:ext cx="8097642" cy="17526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cs typeface="Arial" charset="0"/>
              </a:rPr>
              <a:t>Муниципальное бюджетное дошкольное образовательное учреждение  детский сад комбинированного вида «Теремок»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cs typeface="Arial" charset="0"/>
              </a:rPr>
              <a:t>п.г.т. </a:t>
            </a:r>
            <a:r>
              <a:rPr lang="ru-RU" dirty="0" smtClean="0">
                <a:solidFill>
                  <a:srgbClr val="002060"/>
                </a:solidFill>
                <a:cs typeface="Arial" charset="0"/>
              </a:rPr>
              <a:t>Федоровский</a:t>
            </a:r>
          </a:p>
          <a:p>
            <a:pPr algn="ctr"/>
            <a:endParaRPr lang="ru-RU" dirty="0" smtClean="0">
              <a:solidFill>
                <a:srgbClr val="002060"/>
              </a:solidFill>
              <a:cs typeface="Arial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Подготовила </a:t>
            </a:r>
            <a:r>
              <a:rPr lang="ru-RU" dirty="0" err="1" smtClean="0">
                <a:solidFill>
                  <a:srgbClr val="002060"/>
                </a:solidFill>
              </a:rPr>
              <a:t>Шаргаровская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Виорика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Васильевна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воспитатель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r>
              <a:rPr lang="ru-RU" sz="2800" b="1" dirty="0" err="1" smtClean="0"/>
              <a:t>Здоровьесберегающие</a:t>
            </a:r>
            <a:r>
              <a:rPr lang="ru-RU" sz="2800" b="1" dirty="0" smtClean="0"/>
              <a:t> технологии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17744"/>
          </a:xfrm>
        </p:spPr>
        <p:txBody>
          <a:bodyPr>
            <a:noAutofit/>
          </a:bodyPr>
          <a:lstStyle/>
          <a:p>
            <a:pPr fontAlgn="base">
              <a:lnSpc>
                <a:spcPct val="120000"/>
              </a:lnSpc>
              <a:buNone/>
            </a:pPr>
            <a:r>
              <a:rPr lang="ru-RU" sz="1600" dirty="0" err="1" smtClean="0"/>
              <a:t>Здоровьесберегающие</a:t>
            </a:r>
            <a:r>
              <a:rPr lang="ru-RU" sz="1600" dirty="0" smtClean="0"/>
              <a:t> технологии направлены на укрепление здоровья ребенка, привитие ему здорового образа жизни. Это особенно актуально в свете ухудшения экологии, общей картины здоровья, неправильного питания.</a:t>
            </a:r>
          </a:p>
          <a:p>
            <a:pPr fontAlgn="base">
              <a:lnSpc>
                <a:spcPct val="120000"/>
              </a:lnSpc>
              <a:buNone/>
            </a:pPr>
            <a:r>
              <a:rPr lang="ru-RU" sz="1600" dirty="0" err="1" smtClean="0"/>
              <a:t>Здоровьесберегающие</a:t>
            </a:r>
            <a:r>
              <a:rPr lang="ru-RU" sz="1600" dirty="0" smtClean="0"/>
              <a:t> технологии могут быть по-разному реализованы. В зависимости от целей:</a:t>
            </a:r>
          </a:p>
          <a:p>
            <a:pPr lvl="0" fontAlgn="base">
              <a:lnSpc>
                <a:spcPct val="120000"/>
              </a:lnSpc>
            </a:pPr>
            <a:r>
              <a:rPr lang="ru-RU" sz="1600" dirty="0" smtClean="0"/>
              <a:t>они могут быть направлены на сохранение здоровья и реализовываться медицинским персоналом: контроль за питанием, мониторинг здоровья, обеспечение </a:t>
            </a:r>
            <a:r>
              <a:rPr lang="ru-RU" sz="1600" dirty="0" err="1" smtClean="0"/>
              <a:t>здоровьесберегающей</a:t>
            </a:r>
            <a:r>
              <a:rPr lang="ru-RU" sz="1600" dirty="0" smtClean="0"/>
              <a:t> среды;</a:t>
            </a:r>
          </a:p>
          <a:p>
            <a:pPr lvl="0" fontAlgn="base">
              <a:lnSpc>
                <a:spcPct val="120000"/>
              </a:lnSpc>
            </a:pPr>
            <a:r>
              <a:rPr lang="ru-RU" sz="1600" dirty="0" smtClean="0"/>
              <a:t>они могут быть направлены на физическое развитие ребенка посредством различных видов гимнастик (дыхательная, пальчиковая, ортопедическая), закаливания, динамических пауз, </a:t>
            </a:r>
            <a:r>
              <a:rPr lang="ru-RU" sz="1600" dirty="0" err="1" smtClean="0"/>
              <a:t>стретчинга</a:t>
            </a:r>
            <a:r>
              <a:rPr lang="ru-RU" sz="1600" dirty="0" smtClean="0"/>
              <a:t>, альтернативных способов — например, </a:t>
            </a:r>
            <a:r>
              <a:rPr lang="ru-RU" sz="1600" dirty="0" err="1" smtClean="0"/>
              <a:t>хатха-йоги</a:t>
            </a:r>
            <a:r>
              <a:rPr lang="ru-RU" sz="1600" dirty="0" smtClean="0"/>
              <a:t>;</a:t>
            </a:r>
          </a:p>
          <a:p>
            <a:pPr lvl="0" fontAlgn="base">
              <a:lnSpc>
                <a:spcPct val="120000"/>
              </a:lnSpc>
            </a:pPr>
            <a:r>
              <a:rPr lang="ru-RU" sz="1600" dirty="0" smtClean="0"/>
              <a:t>они могут знакомить с культурой здоровья;</a:t>
            </a:r>
          </a:p>
          <a:p>
            <a:pPr lvl="0" fontAlgn="base">
              <a:lnSpc>
                <a:spcPct val="120000"/>
              </a:lnSpc>
            </a:pPr>
            <a:r>
              <a:rPr lang="ru-RU" sz="1600" dirty="0" smtClean="0"/>
              <a:t>они могут обучать здоровому образу жизни через коммуникативные игры, игровые сеансы, </a:t>
            </a:r>
            <a:r>
              <a:rPr lang="ru-RU" sz="1600" dirty="0" err="1" smtClean="0"/>
              <a:t>логоритмику</a:t>
            </a:r>
            <a:r>
              <a:rPr lang="ru-RU" sz="1600" dirty="0" smtClean="0"/>
              <a:t>, физкультурные занятия;</a:t>
            </a:r>
          </a:p>
          <a:p>
            <a:pPr lvl="0" fontAlgn="base">
              <a:lnSpc>
                <a:spcPct val="120000"/>
              </a:lnSpc>
            </a:pPr>
            <a:r>
              <a:rPr lang="ru-RU" sz="1600" dirty="0" smtClean="0"/>
              <a:t>они могут быть коррекционными и реализовываться на сеансах различного вида терапий (</a:t>
            </a:r>
            <a:r>
              <a:rPr lang="ru-RU" sz="1600" dirty="0" err="1" smtClean="0"/>
              <a:t>арт</a:t>
            </a:r>
            <a:r>
              <a:rPr lang="ru-RU" sz="1600" dirty="0" smtClean="0"/>
              <a:t>-, </a:t>
            </a:r>
            <a:r>
              <a:rPr lang="ru-RU" sz="1600" dirty="0" err="1" smtClean="0"/>
              <a:t>сказко</a:t>
            </a:r>
            <a:r>
              <a:rPr lang="ru-RU" sz="1600" dirty="0" smtClean="0"/>
              <a:t>-, </a:t>
            </a:r>
            <a:r>
              <a:rPr lang="ru-RU" sz="1600" dirty="0" err="1" smtClean="0"/>
              <a:t>цвето</a:t>
            </a:r>
            <a:r>
              <a:rPr lang="ru-RU" sz="1600" dirty="0" smtClean="0"/>
              <a:t>-).</a:t>
            </a:r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Технологии проектной деятельности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ru-RU" dirty="0" smtClean="0"/>
              <a:t>Проектная деятельность в детском саду реализуется ребенком совместно с педагогом. Цель — работа над проблемой, в результате которой ребенок получает ответы на вопросы.</a:t>
            </a:r>
          </a:p>
          <a:p>
            <a:pPr fontAlgn="base">
              <a:buNone/>
            </a:pPr>
            <a:r>
              <a:rPr lang="ru-RU" dirty="0" smtClean="0"/>
              <a:t>Проекты различаются:</a:t>
            </a:r>
          </a:p>
          <a:p>
            <a:pPr lvl="0" fontAlgn="base"/>
            <a:r>
              <a:rPr lang="ru-RU" dirty="0" smtClean="0"/>
              <a:t>по количеству участников: индивидуальные, парные, групповые, фронтальные;</a:t>
            </a:r>
          </a:p>
          <a:p>
            <a:pPr lvl="0" fontAlgn="base"/>
            <a:r>
              <a:rPr lang="ru-RU" dirty="0" smtClean="0"/>
              <a:t>по продолжительности: краткосрочные, средней продолжительности, долгосрочные;</a:t>
            </a:r>
          </a:p>
          <a:p>
            <a:pPr lvl="0" fontAlgn="base"/>
            <a:r>
              <a:rPr lang="ru-RU" dirty="0" smtClean="0"/>
              <a:t>по приоритетному методу: творческие, игровые, исследовательские, информационные;</a:t>
            </a:r>
          </a:p>
          <a:p>
            <a:pPr lvl="0" fontAlgn="base"/>
            <a:r>
              <a:rPr lang="ru-RU" dirty="0" smtClean="0"/>
              <a:t>по тематике: включают семью ребенка, природу, общество, культурные ценности и другое.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Технологии исследовательской деятельности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 fontScale="77500" lnSpcReduction="20000"/>
          </a:bodyPr>
          <a:lstStyle/>
          <a:p>
            <a:pPr fontAlgn="base">
              <a:lnSpc>
                <a:spcPct val="120000"/>
              </a:lnSpc>
              <a:buNone/>
            </a:pPr>
            <a:r>
              <a:rPr lang="ru-RU" dirty="0" smtClean="0"/>
              <a:t>Исследовательская деятельность ребенку помогает выявлять актуальную проблему и посредством ряда действий ее решить. При этом ребенок подобно ученому проводит исследования, ставит эксперименты.</a:t>
            </a:r>
          </a:p>
          <a:p>
            <a:pPr fontAlgn="base">
              <a:lnSpc>
                <a:spcPct val="120000"/>
              </a:lnSpc>
              <a:buNone/>
            </a:pPr>
            <a:r>
              <a:rPr lang="ru-RU" dirty="0" smtClean="0"/>
              <a:t>Методы и приемы организации исследовательской деятельности:</a:t>
            </a:r>
          </a:p>
          <a:p>
            <a:pPr lvl="0" fontAlgn="base">
              <a:lnSpc>
                <a:spcPct val="120000"/>
              </a:lnSpc>
            </a:pPr>
            <a:r>
              <a:rPr lang="ru-RU" dirty="0" smtClean="0"/>
              <a:t>наблюдения;</a:t>
            </a:r>
          </a:p>
          <a:p>
            <a:pPr lvl="0" fontAlgn="base">
              <a:lnSpc>
                <a:spcPct val="120000"/>
              </a:lnSpc>
            </a:pPr>
            <a:r>
              <a:rPr lang="ru-RU" dirty="0" smtClean="0"/>
              <a:t>беседы;</a:t>
            </a:r>
          </a:p>
          <a:p>
            <a:pPr lvl="0" fontAlgn="base">
              <a:lnSpc>
                <a:spcPct val="120000"/>
              </a:lnSpc>
            </a:pPr>
            <a:r>
              <a:rPr lang="ru-RU" dirty="0" smtClean="0"/>
              <a:t>опыты;</a:t>
            </a:r>
          </a:p>
          <a:p>
            <a:pPr lvl="0" fontAlgn="base">
              <a:lnSpc>
                <a:spcPct val="120000"/>
              </a:lnSpc>
            </a:pPr>
            <a:r>
              <a:rPr lang="ru-RU" dirty="0" smtClean="0"/>
              <a:t>дидактические игры;</a:t>
            </a:r>
          </a:p>
          <a:p>
            <a:pPr lvl="0" fontAlgn="base">
              <a:lnSpc>
                <a:spcPct val="120000"/>
              </a:lnSpc>
            </a:pPr>
            <a:r>
              <a:rPr lang="ru-RU" dirty="0" smtClean="0"/>
              <a:t>моделирование ситуаций;</a:t>
            </a:r>
          </a:p>
          <a:p>
            <a:pPr lvl="0" fontAlgn="base">
              <a:lnSpc>
                <a:spcPct val="120000"/>
              </a:lnSpc>
            </a:pPr>
            <a:r>
              <a:rPr lang="ru-RU" dirty="0" smtClean="0"/>
              <a:t>трудовые поручения, действия.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Информационно-коммуникационные технологии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/>
          </a:bodyPr>
          <a:lstStyle/>
          <a:p>
            <a:pPr marL="0" indent="257175" fontAlgn="base">
              <a:lnSpc>
                <a:spcPct val="120000"/>
              </a:lnSpc>
              <a:buNone/>
            </a:pPr>
            <a:r>
              <a:rPr lang="ru-RU" sz="1600" dirty="0" smtClean="0"/>
              <a:t>Информационно-коммуникационные технологии получили свое естественное развитие в наш «продвинутый» век. Ситуация, когда ребенок бы не знал, что такое компьютер, практически нереальна. Дети тянутся к приобретению компьютерных навыков. С помощью увлекательных программ по обучению чтению и математике, на развитие памяти и логики детей удается заинтересовать «науками».</a:t>
            </a:r>
          </a:p>
          <a:p>
            <a:pPr marL="0" indent="257175" fontAlgn="base">
              <a:lnSpc>
                <a:spcPct val="120000"/>
              </a:lnSpc>
              <a:buNone/>
            </a:pPr>
            <a:r>
              <a:rPr lang="ru-RU" sz="1600" dirty="0" smtClean="0"/>
              <a:t>Компьютер имеет ряд существенных преимуществ перед классическим занятием. Анимационные картинки, мелькающие на экране, притягивают ребенка, позволяют сконцентрировать внимание. С помощью компьютерных программ становится возможным моделирование различных жизненных ситуаций, которые бы в условиях детского сада не удалось воссоздать.</a:t>
            </a:r>
          </a:p>
          <a:p>
            <a:pPr marL="0" indent="257175" fontAlgn="base">
              <a:lnSpc>
                <a:spcPct val="120000"/>
              </a:lnSpc>
              <a:buNone/>
            </a:pPr>
            <a:r>
              <a:rPr lang="ru-RU" sz="1600" dirty="0" smtClean="0"/>
              <a:t>В зависимости от способностей ребенка, программа может быть подстроена именно под него, то есть делать упор на его индивидуальное развитие.</a:t>
            </a:r>
          </a:p>
          <a:p>
            <a:pPr marL="0" indent="257175" fontAlgn="base">
              <a:lnSpc>
                <a:spcPct val="120000"/>
              </a:lnSpc>
              <a:buNone/>
            </a:pPr>
            <a:r>
              <a:rPr lang="ru-RU" sz="1600" dirty="0" smtClean="0"/>
              <a:t>При этом, вследствие компьютерной неграмотности педагоги могут допускать ряд ошибок. Например, перегружать занятие слайдами, быть недостаточно компетентны в вопросах компьютерной грамотности из-за отсутствия соответствующего опыта.</a:t>
            </a:r>
            <a:endParaRPr lang="ru-RU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Личностно-ориентированные технологии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/>
          </a:bodyPr>
          <a:lstStyle/>
          <a:p>
            <a:pPr marL="0" indent="257175" fontAlgn="base">
              <a:buNone/>
            </a:pPr>
            <a:r>
              <a:rPr lang="ru-RU" dirty="0" smtClean="0"/>
              <a:t>Личностно-ориентированные технологии обеспечивают условия для развития индивидуальности ребенка. Это различные сенсорные комнаты, уголки для индивидуальных игр и занятий.</a:t>
            </a:r>
          </a:p>
          <a:p>
            <a:pPr marL="0" indent="257175" fontAlgn="base">
              <a:buNone/>
            </a:pPr>
            <a:r>
              <a:rPr lang="ru-RU" dirty="0" smtClean="0"/>
              <a:t>Личностно-ориентированным подходом обладают программы, широко используемые в детских садах: «Детство», «От рождения до школы», «Радуга», «Из детства в отрочество».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Игровые технологии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ru-RU" dirty="0" smtClean="0"/>
              <a:t>Игровые технологии — вот фундамент всего дошкольного образования. В свете ФГОС (федеральных государственных образовательных стандартов) личность ребенка выводится на первый план и теперь все дошкольное детство должно быть посвящено игре.</a:t>
            </a:r>
          </a:p>
          <a:p>
            <a:pPr fontAlgn="base">
              <a:buNone/>
            </a:pPr>
            <a:r>
              <a:rPr lang="ru-RU" dirty="0" smtClean="0"/>
              <a:t>При этом, игры имеют множество познавательных, обучающих функций. Среди игровых упражнений можно выделить те, которые помогают выделять характерные признаки предметов: то есть учат сравнивать;</a:t>
            </a:r>
          </a:p>
          <a:p>
            <a:pPr lvl="0" fontAlgn="base"/>
            <a:r>
              <a:rPr lang="ru-RU" dirty="0" smtClean="0"/>
              <a:t>которые помогают обобщать предметы по определенным признакам;</a:t>
            </a:r>
          </a:p>
          <a:p>
            <a:pPr lvl="0" fontAlgn="base"/>
            <a:r>
              <a:rPr lang="ru-RU" dirty="0" smtClean="0"/>
              <a:t>которые учат ребенка отделять вымысел от реального;</a:t>
            </a:r>
          </a:p>
          <a:p>
            <a:pPr lvl="0" fontAlgn="base"/>
            <a:r>
              <a:rPr lang="ru-RU" dirty="0" smtClean="0"/>
              <a:t>которые воспитывают общение в коллективе, развивают быстроту реакции, смекалку и другое.</a:t>
            </a:r>
          </a:p>
          <a:p>
            <a:pPr fontAlgn="base"/>
            <a:r>
              <a:rPr lang="ru-RU" dirty="0" smtClean="0"/>
              <a:t>Следует упомянуть технологию «ТРИЗ» (теорию решения изобретательных задач), ставящей во главу угла творчество. ТРИЗ облекает сложный материал в легкую и доступную для ребенка форму. Дети познают мир с помощью сказок и бытовых ситуаций.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Факторы, ограничивающие эффективность традиционной образовательной технологии: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843872"/>
          </a:xfrm>
        </p:spPr>
        <p:txBody>
          <a:bodyPr/>
          <a:lstStyle/>
          <a:p>
            <a:pPr indent="11113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ограниченность средств педагога в организации познавательной деятельности воспитанников; </a:t>
            </a:r>
          </a:p>
          <a:p>
            <a:pPr indent="11113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необходимость организовывать работу группы в усреднённом режиме, без учёта возможностей и потребностей детей; </a:t>
            </a:r>
          </a:p>
          <a:p>
            <a:pPr indent="11113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низкая речевая активность учеников на занятии; </a:t>
            </a:r>
          </a:p>
          <a:p>
            <a:pPr indent="11113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отсутствие взаимодействия детей между собой на занятии.</a:t>
            </a:r>
          </a:p>
          <a:p>
            <a:pPr>
              <a:defRPr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Влияние инновационного подхода к образованию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/>
          <a:lstStyle/>
          <a:p>
            <a:r>
              <a:rPr lang="ru-RU" sz="2400" b="1" i="1" dirty="0" smtClean="0"/>
              <a:t>Технологический подход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 fontScale="62500" lnSpcReduction="20000"/>
          </a:bodyPr>
          <a:lstStyle/>
          <a:p>
            <a:pPr marL="365125" indent="-9525">
              <a:lnSpc>
                <a:spcPct val="120000"/>
              </a:lnSpc>
              <a:buNone/>
            </a:pPr>
            <a:r>
              <a:rPr lang="ru-RU" dirty="0" smtClean="0"/>
              <a:t>открывает новые возможности для концептуального и проектировочного освоения различных областей и аспектов образовательной, педагогической и социальной действительности; он позволяет:</a:t>
            </a:r>
          </a:p>
          <a:p>
            <a:pPr lvl="0">
              <a:lnSpc>
                <a:spcPct val="120000"/>
              </a:lnSpc>
            </a:pPr>
            <a:r>
              <a:rPr lang="ru-RU" dirty="0" smtClean="0"/>
              <a:t>с большей определенностью предсказывать результаты и управлять педагогическими процессами;</a:t>
            </a:r>
          </a:p>
          <a:p>
            <a:pPr lvl="0">
              <a:lnSpc>
                <a:spcPct val="120000"/>
              </a:lnSpc>
            </a:pPr>
            <a:r>
              <a:rPr lang="ru-RU" dirty="0" smtClean="0"/>
              <a:t>анализировать и систематизировать на научной основе имеющийся практический опыт и его использование;</a:t>
            </a:r>
          </a:p>
          <a:p>
            <a:pPr lvl="0">
              <a:lnSpc>
                <a:spcPct val="120000"/>
              </a:lnSpc>
            </a:pPr>
            <a:r>
              <a:rPr lang="ru-RU" dirty="0" smtClean="0"/>
              <a:t>комплексно решать образовательные и социально-воспитательные проблемы;</a:t>
            </a:r>
          </a:p>
          <a:p>
            <a:pPr lvl="0">
              <a:lnSpc>
                <a:spcPct val="120000"/>
              </a:lnSpc>
            </a:pPr>
            <a:r>
              <a:rPr lang="ru-RU" dirty="0" smtClean="0"/>
              <a:t>обеспечивать благоприятные условия для развития личности;</a:t>
            </a:r>
          </a:p>
          <a:p>
            <a:pPr lvl="0">
              <a:lnSpc>
                <a:spcPct val="120000"/>
              </a:lnSpc>
            </a:pPr>
            <a:r>
              <a:rPr lang="ru-RU" dirty="0" smtClean="0"/>
              <a:t>уменьшать эффект влияния неблагоприятных обстоятельств на человека;</a:t>
            </a:r>
          </a:p>
          <a:p>
            <a:pPr lvl="0">
              <a:lnSpc>
                <a:spcPct val="120000"/>
              </a:lnSpc>
            </a:pPr>
            <a:r>
              <a:rPr lang="ru-RU" dirty="0" smtClean="0"/>
              <a:t>оптимально использовать имеющиеся в распоряжении ресурсы;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выбирать наиболее эффективные и разрабатывать новые технологии и модели для решения возникающих социально-педагогических проблем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/>
          <a:lstStyle/>
          <a:p>
            <a:pPr marL="365125" indent="-9525">
              <a:buNone/>
            </a:pPr>
            <a:r>
              <a:rPr lang="ru-RU" b="1" dirty="0" smtClean="0"/>
              <a:t>Инновация</a:t>
            </a:r>
            <a:r>
              <a:rPr lang="ru-RU" dirty="0" smtClean="0"/>
              <a:t>, </a:t>
            </a:r>
            <a:r>
              <a:rPr lang="ru-RU" b="1" dirty="0" smtClean="0"/>
              <a:t>нововведение</a:t>
            </a:r>
            <a:r>
              <a:rPr lang="ru-RU" dirty="0" smtClean="0"/>
              <a:t> (</a:t>
            </a:r>
            <a:r>
              <a:rPr lang="ru-RU" dirty="0" smtClean="0">
                <a:solidFill>
                  <a:srgbClr val="002060"/>
                </a:solidFill>
                <a:hlinkClick r:id="rId2" tooltip="Английский язык"/>
              </a:rPr>
              <a:t>англ.</a:t>
            </a:r>
            <a:r>
              <a:rPr lang="ru-RU" dirty="0" smtClean="0"/>
              <a:t> </a:t>
            </a:r>
            <a:r>
              <a:rPr lang="ru-RU" i="1" dirty="0" err="1" smtClean="0"/>
              <a:t>innovation</a:t>
            </a:r>
            <a:r>
              <a:rPr lang="ru-RU" dirty="0" smtClean="0"/>
              <a:t>) — это внедрённое новшество, обеспечивающее качественный рост эффективности процессов или продукции, востребованное рынком. Является конечным </a:t>
            </a:r>
            <a:r>
              <a:rPr lang="ru-RU" dirty="0" smtClean="0">
                <a:hlinkClick r:id="rId3" tooltip="РИД"/>
              </a:rPr>
              <a:t>результатом интеллектуальной деятельности</a:t>
            </a:r>
            <a:r>
              <a:rPr lang="ru-RU" dirty="0" smtClean="0"/>
              <a:t> человека, его фантазии, творческого процесса, открытий, изобретений и рационализации.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Технология — это совокупность приёмов, применяемых в каком-либо деле, мастерстве, искусстве.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Педагогическая технология—это содержательная техника реализации учебного процесса. (В.П. Беспалько).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Педагогическая технология—это продуманная во всех деталях модель совместной педагогической деятельности по проектированию, организации и проведению учебного процесса с безусловным обеспечением комфортных условий для учащихся и учителя. (В.М. Монахов).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lnSpcReduction="10000"/>
          </a:bodyPr>
          <a:lstStyle/>
          <a:p>
            <a:pPr indent="11113">
              <a:buFont typeface="Wingdings" pitchFamily="2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Педагогическая технология – это научно обоснованный выбор характера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операционного воздействия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процессе организуемого учителем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взаимообщения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детьми, приводимый в целях максимального развития личности как субъекта окружающей действительности.</a:t>
            </a:r>
          </a:p>
          <a:p>
            <a:pPr indent="11113">
              <a:buFont typeface="Wingdings" pitchFamily="2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Стратегия операционного влияния состоит в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преобразовании ученика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объекта средового влияния в субъекта, производящего сознательный выбор в каждый отдельный миг своей жизнедеятельности в русле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ценностей современного общества.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70000" lnSpcReduction="20000"/>
          </a:bodyPr>
          <a:lstStyle/>
          <a:p>
            <a:pPr marL="4763" indent="371475">
              <a:lnSpc>
                <a:spcPct val="110000"/>
              </a:lnSpc>
              <a:buNone/>
            </a:pPr>
            <a:r>
              <a:rPr lang="ru-RU" sz="3100" dirty="0" smtClean="0">
                <a:latin typeface="Times New Roman" pitchFamily="18" charset="0"/>
              </a:rPr>
              <a:t>В.П. Беспалько отмечает, что новая педагогическая система – это не плод естественного созревания существующей педагогической системы, а результат решительной ломки сложившихся стереотипов мышления и деятельности. </a:t>
            </a:r>
          </a:p>
          <a:p>
            <a:pPr marL="4763" indent="371475">
              <a:lnSpc>
                <a:spcPct val="110000"/>
              </a:lnSpc>
              <a:buNone/>
            </a:pPr>
            <a:r>
              <a:rPr lang="ru-RU" sz="3100" dirty="0" smtClean="0">
                <a:latin typeface="Times New Roman" pitchFamily="18" charset="0"/>
              </a:rPr>
              <a:t>Главная особенность – переход от приблизительных методических построений к точным технологическим разработкам. </a:t>
            </a:r>
          </a:p>
          <a:p>
            <a:pPr marL="4763" indent="371475">
              <a:lnSpc>
                <a:spcPct val="110000"/>
              </a:lnSpc>
              <a:buNone/>
            </a:pPr>
            <a:r>
              <a:rPr lang="ru-RU" sz="3100" dirty="0" smtClean="0">
                <a:latin typeface="Times New Roman" pitchFamily="18" charset="0"/>
              </a:rPr>
              <a:t>Глубинный смысл педагогической технологии учёный видит, </a:t>
            </a:r>
            <a:r>
              <a:rPr lang="ru-RU" sz="3100" u="sng" dirty="0" smtClean="0">
                <a:latin typeface="Times New Roman" pitchFamily="18" charset="0"/>
              </a:rPr>
              <a:t>во-первых</a:t>
            </a:r>
            <a:r>
              <a:rPr lang="ru-RU" sz="3100" dirty="0" smtClean="0">
                <a:latin typeface="Times New Roman" pitchFamily="18" charset="0"/>
              </a:rPr>
              <a:t>, в заблаговременном проектировании учебно-воспитательного процесса, </a:t>
            </a:r>
            <a:r>
              <a:rPr lang="ru-RU" sz="3100" u="sng" dirty="0" smtClean="0">
                <a:latin typeface="Times New Roman" pitchFamily="18" charset="0"/>
              </a:rPr>
              <a:t>во-вторых</a:t>
            </a:r>
            <a:r>
              <a:rPr lang="ru-RU" sz="3100" dirty="0" smtClean="0">
                <a:latin typeface="Times New Roman" pitchFamily="18" charset="0"/>
              </a:rPr>
              <a:t>, в проектировании структуры и содержания деятельности самого учащегося, </a:t>
            </a:r>
            <a:r>
              <a:rPr lang="ru-RU" sz="3100" u="sng" dirty="0" smtClean="0">
                <a:latin typeface="Times New Roman" pitchFamily="18" charset="0"/>
              </a:rPr>
              <a:t>в-третьих</a:t>
            </a:r>
            <a:r>
              <a:rPr lang="ru-RU" sz="3100" dirty="0" smtClean="0">
                <a:latin typeface="Times New Roman" pitchFamily="18" charset="0"/>
              </a:rPr>
              <a:t>, в конкретности целей обучения и воспитания и контроле за их реализацией, </a:t>
            </a:r>
            <a:r>
              <a:rPr lang="ru-RU" sz="3100" u="sng" dirty="0" smtClean="0">
                <a:latin typeface="Times New Roman" pitchFamily="18" charset="0"/>
              </a:rPr>
              <a:t>в-четвёртых</a:t>
            </a:r>
            <a:r>
              <a:rPr lang="ru-RU" sz="3100" dirty="0" smtClean="0">
                <a:latin typeface="Times New Roman" pitchFamily="18" charset="0"/>
              </a:rPr>
              <a:t>, в структурной и содержательной целостности учебно-воспитательного процесса. </a:t>
            </a:r>
          </a:p>
          <a:p>
            <a:pPr>
              <a:lnSpc>
                <a:spcPct val="110000"/>
              </a:lnSpc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 чем заключается качество профессионально-педагогической деятельности: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?</a:t>
            </a:r>
          </a:p>
          <a:p>
            <a:r>
              <a:rPr lang="ru-RU" dirty="0" smtClean="0"/>
              <a:t>?</a:t>
            </a:r>
          </a:p>
          <a:p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>
            <a:normAutofit fontScale="62500" lnSpcReduction="20000"/>
          </a:bodyPr>
          <a:lstStyle/>
          <a:p>
            <a:pPr marL="9525" indent="257175">
              <a:buNone/>
            </a:pPr>
            <a:r>
              <a:rPr lang="ru-RU" dirty="0" smtClean="0"/>
              <a:t>ФГО ДО</a:t>
            </a:r>
          </a:p>
          <a:p>
            <a:pPr marL="9525" indent="257175">
              <a:buNone/>
            </a:pPr>
            <a:r>
              <a:rPr lang="ru-RU" dirty="0" smtClean="0"/>
              <a:t>Основные принципы дошкольного образования:</a:t>
            </a:r>
          </a:p>
          <a:p>
            <a:pPr marL="9525" indent="257175">
              <a:buNone/>
            </a:pPr>
            <a:r>
              <a:rPr lang="ru-RU" dirty="0" smtClean="0"/>
              <a:t>1) полноценное проживание ребенком всех этапов детства (младенческого, раннего и дошкольного возраста), обогащение (амплификация) детского развития;</a:t>
            </a:r>
          </a:p>
          <a:p>
            <a:pPr marL="9525" indent="257175">
              <a:buNone/>
            </a:pPr>
            <a:r>
              <a:rPr lang="ru-RU" dirty="0" smtClean="0"/>
              <a:t>2) </a:t>
            </a:r>
            <a:r>
              <a:rPr lang="ru-RU" u="sng" dirty="0" smtClean="0"/>
              <a:t>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образования);</a:t>
            </a:r>
          </a:p>
          <a:p>
            <a:pPr marL="9525" indent="257175">
              <a:buNone/>
            </a:pPr>
            <a:r>
              <a:rPr lang="ru-RU" dirty="0" smtClean="0"/>
              <a:t>3) </a:t>
            </a:r>
            <a:r>
              <a:rPr lang="ru-RU" u="sng" dirty="0" smtClean="0"/>
              <a:t>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pPr marL="9525" indent="257175">
              <a:buNone/>
            </a:pPr>
            <a:r>
              <a:rPr lang="ru-RU" dirty="0" smtClean="0"/>
              <a:t>4) поддержка инициативы детей в различных видах деятельности;</a:t>
            </a:r>
          </a:p>
          <a:p>
            <a:pPr marL="9525" indent="257175">
              <a:buNone/>
            </a:pPr>
            <a:r>
              <a:rPr lang="ru-RU" dirty="0" smtClean="0"/>
              <a:t>5) сотрудничество Организации с семьей;</a:t>
            </a:r>
          </a:p>
          <a:p>
            <a:pPr marL="9525" indent="257175">
              <a:buNone/>
            </a:pPr>
            <a:r>
              <a:rPr lang="ru-RU" dirty="0" smtClean="0"/>
              <a:t>6) приобщение детей к </a:t>
            </a:r>
            <a:r>
              <a:rPr lang="ru-RU" dirty="0" err="1" smtClean="0"/>
              <a:t>социокультурным</a:t>
            </a:r>
            <a:r>
              <a:rPr lang="ru-RU" dirty="0" smtClean="0"/>
              <a:t> нормам, традициям семьи, общества и государства;</a:t>
            </a:r>
          </a:p>
          <a:p>
            <a:pPr marL="9525" indent="257175">
              <a:buNone/>
            </a:pPr>
            <a:r>
              <a:rPr lang="ru-RU" dirty="0" smtClean="0"/>
              <a:t>7) </a:t>
            </a:r>
            <a:r>
              <a:rPr lang="ru-RU" u="sng" dirty="0" smtClean="0"/>
              <a:t>формирование познавательных интересов и познавательных действий ребенка в различных видах деятельности;</a:t>
            </a:r>
          </a:p>
          <a:p>
            <a:pPr marL="9525" indent="257175">
              <a:buNone/>
            </a:pPr>
            <a:r>
              <a:rPr lang="ru-RU" dirty="0" smtClean="0"/>
              <a:t>8) 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pPr marL="9525" indent="257175">
              <a:buNone/>
            </a:pPr>
            <a:r>
              <a:rPr lang="ru-RU" dirty="0" smtClean="0"/>
              <a:t>9) учет этнокультурной ситуации развития детей.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>
            <a:normAutofit fontScale="70000" lnSpcReduction="20000"/>
          </a:bodyPr>
          <a:lstStyle/>
          <a:p>
            <a:pPr marL="0" indent="257175">
              <a:lnSpc>
                <a:spcPct val="120000"/>
              </a:lnSpc>
              <a:buNone/>
            </a:pPr>
            <a:r>
              <a:rPr lang="ru-RU" dirty="0" smtClean="0"/>
              <a:t>ФГОС ДО </a:t>
            </a:r>
          </a:p>
          <a:p>
            <a:pPr marL="0" indent="257175">
              <a:lnSpc>
                <a:spcPct val="120000"/>
              </a:lnSpc>
              <a:buNone/>
            </a:pPr>
            <a:r>
              <a:rPr lang="ru-RU" dirty="0" smtClean="0"/>
              <a:t>Стандарт направлен на решение следующих задач (выдержка):</a:t>
            </a:r>
          </a:p>
          <a:p>
            <a:pPr marL="0" indent="257175">
              <a:lnSpc>
                <a:spcPct val="120000"/>
              </a:lnSpc>
              <a:buNone/>
            </a:pPr>
            <a:r>
              <a:rPr lang="ru-RU" dirty="0" smtClean="0"/>
              <a:t>2) </a:t>
            </a:r>
            <a:r>
              <a:rPr lang="ru-RU" u="sng" dirty="0" smtClean="0"/>
              <a:t>обеспечения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pPr marL="0" indent="257175">
              <a:lnSpc>
                <a:spcPct val="120000"/>
              </a:lnSpc>
              <a:buNone/>
            </a:pPr>
            <a:r>
              <a:rPr lang="ru-RU" dirty="0" smtClean="0"/>
              <a:t>4) 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  <a:p>
            <a:pPr marL="0" indent="257175">
              <a:lnSpc>
                <a:spcPct val="120000"/>
              </a:lnSpc>
              <a:buNone/>
            </a:pPr>
            <a:r>
              <a:rPr lang="ru-RU" dirty="0" smtClean="0"/>
              <a:t>7) обеспечения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детей…</a:t>
            </a:r>
          </a:p>
          <a:p>
            <a:pPr marL="0" indent="257175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Современные образовательные технологии: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ru-RU" dirty="0" err="1" smtClean="0"/>
              <a:t>здоровьесберегающие</a:t>
            </a:r>
            <a:r>
              <a:rPr lang="ru-RU" dirty="0" smtClean="0"/>
              <a:t> технологии;</a:t>
            </a:r>
          </a:p>
          <a:p>
            <a:pPr lvl="0" fontAlgn="base"/>
            <a:r>
              <a:rPr lang="ru-RU" dirty="0" smtClean="0"/>
              <a:t>технологии проектной деятельности;</a:t>
            </a:r>
          </a:p>
          <a:p>
            <a:pPr lvl="0" fontAlgn="base"/>
            <a:r>
              <a:rPr lang="ru-RU" dirty="0" smtClean="0"/>
              <a:t>технологии исследовательской деятельности;</a:t>
            </a:r>
          </a:p>
          <a:p>
            <a:pPr lvl="0" fontAlgn="base"/>
            <a:r>
              <a:rPr lang="ru-RU" dirty="0" smtClean="0"/>
              <a:t>информационно-коммуникационные технологии;</a:t>
            </a:r>
          </a:p>
          <a:p>
            <a:pPr lvl="0" fontAlgn="base"/>
            <a:r>
              <a:rPr lang="ru-RU" dirty="0" smtClean="0"/>
              <a:t>личностно-ориентированные технологии;</a:t>
            </a:r>
          </a:p>
          <a:p>
            <a:pPr lvl="0" fontAlgn="base"/>
            <a:r>
              <a:rPr lang="ru-RU" dirty="0" smtClean="0"/>
              <a:t>игровые технологии.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1302</Words>
  <Application>Microsoft Office PowerPoint</Application>
  <PresentationFormat>Экран (4:3)</PresentationFormat>
  <Paragraphs>99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Городская</vt:lpstr>
      <vt:lpstr>Инновационные технологии сопровождения качества профессионально-педагогической деятельности педагога в условиях реализации ФГОС дошкольного образования</vt:lpstr>
      <vt:lpstr>Слайд 2</vt:lpstr>
      <vt:lpstr>Слайд 3</vt:lpstr>
      <vt:lpstr>Слайд 4</vt:lpstr>
      <vt:lpstr>Слайд 5</vt:lpstr>
      <vt:lpstr>В чем заключается качество профессионально-педагогической деятельности:</vt:lpstr>
      <vt:lpstr>Слайд 7</vt:lpstr>
      <vt:lpstr>Слайд 8</vt:lpstr>
      <vt:lpstr>Современные образовательные технологии: </vt:lpstr>
      <vt:lpstr>Здоровьесберегающие технологии </vt:lpstr>
      <vt:lpstr>Технологии проектной деятельности </vt:lpstr>
      <vt:lpstr>Технологии исследовательской деятельности </vt:lpstr>
      <vt:lpstr>Информационно-коммуникационные технологии </vt:lpstr>
      <vt:lpstr>Личностно-ориентированные технологии </vt:lpstr>
      <vt:lpstr>Игровые технологии </vt:lpstr>
      <vt:lpstr>Факторы, ограничивающие эффективность традиционной образовательной технологии:</vt:lpstr>
      <vt:lpstr>Влияние инновационного подхода к образованию</vt:lpstr>
      <vt:lpstr>Технологический подход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Инновационные технологии сопровождения качества профессионально-педагогической деятельности педагога в условиях реализации ФГОС дошкольного образования</dc:title>
  <dc:creator>1</dc:creator>
  <cp:lastModifiedBy>Виорика</cp:lastModifiedBy>
  <cp:revision>19</cp:revision>
  <dcterms:created xsi:type="dcterms:W3CDTF">2014-08-25T16:27:47Z</dcterms:created>
  <dcterms:modified xsi:type="dcterms:W3CDTF">2015-01-25T05:55:01Z</dcterms:modified>
</cp:coreProperties>
</file>